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9"/>
  </p:notesMasterIdLst>
  <p:sldIdLst>
    <p:sldId id="296" r:id="rId2"/>
    <p:sldId id="265" r:id="rId3"/>
    <p:sldId id="302" r:id="rId4"/>
    <p:sldId id="297" r:id="rId5"/>
    <p:sldId id="298" r:id="rId6"/>
    <p:sldId id="263" r:id="rId7"/>
    <p:sldId id="259" r:id="rId8"/>
    <p:sldId id="268" r:id="rId9"/>
    <p:sldId id="300" r:id="rId10"/>
    <p:sldId id="301" r:id="rId11"/>
    <p:sldId id="299" r:id="rId12"/>
    <p:sldId id="303" r:id="rId13"/>
    <p:sldId id="257" r:id="rId14"/>
    <p:sldId id="258" r:id="rId15"/>
    <p:sldId id="261" r:id="rId16"/>
    <p:sldId id="262" r:id="rId17"/>
    <p:sldId id="294" r:id="rId18"/>
    <p:sldId id="267" r:id="rId19"/>
    <p:sldId id="271" r:id="rId20"/>
    <p:sldId id="273" r:id="rId21"/>
    <p:sldId id="305" r:id="rId22"/>
    <p:sldId id="274" r:id="rId23"/>
    <p:sldId id="288" r:id="rId24"/>
    <p:sldId id="289" r:id="rId25"/>
    <p:sldId id="290" r:id="rId26"/>
    <p:sldId id="291" r:id="rId27"/>
    <p:sldId id="304" r:id="rId28"/>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5"/>
    <p:restoredTop sz="94631"/>
  </p:normalViewPr>
  <p:slideViewPr>
    <p:cSldViewPr snapToGrid="0" snapToObjects="1">
      <p:cViewPr varScale="1">
        <p:scale>
          <a:sx n="97" d="100"/>
          <a:sy n="97" d="100"/>
        </p:scale>
        <p:origin x="784"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A06783-6129-834F-AEEA-CB245D0C1D9A}" type="datetimeFigureOut">
              <a:rPr lang="nl-NL" smtClean="0"/>
              <a:t>09-04-19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A4C96C-8D21-1147-85AC-7B62FBC6508D}" type="slidenum">
              <a:rPr lang="nl-NL" smtClean="0"/>
              <a:t>‹nr.›</a:t>
            </a:fld>
            <a:endParaRPr lang="nl-NL"/>
          </a:p>
        </p:txBody>
      </p:sp>
    </p:spTree>
    <p:extLst>
      <p:ext uri="{BB962C8B-B14F-4D97-AF65-F5344CB8AC3E}">
        <p14:creationId xmlns:p14="http://schemas.microsoft.com/office/powerpoint/2010/main" val="20046515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zijn echter grote verschillen tussen het abstract expressionisme en de Europese schilderkunst. De Europeanen werkten traditie getrouw naar een eind resultaat toe. Voor het abstract expressionisme was het schilderen zelf het doel.</a:t>
            </a:r>
          </a:p>
        </p:txBody>
      </p:sp>
      <p:sp>
        <p:nvSpPr>
          <p:cNvPr id="4" name="Tijdelijke aanduiding voor dianummer 3"/>
          <p:cNvSpPr>
            <a:spLocks noGrp="1"/>
          </p:cNvSpPr>
          <p:nvPr>
            <p:ph type="sldNum" sz="quarter" idx="10"/>
          </p:nvPr>
        </p:nvSpPr>
        <p:spPr/>
        <p:txBody>
          <a:bodyPr/>
          <a:lstStyle/>
          <a:p>
            <a:fld id="{506387C9-BF7D-9641-9752-A0A252E6FB93}" type="slidenum">
              <a:rPr lang="nl-NL" smtClean="0"/>
              <a:t>2</a:t>
            </a:fld>
            <a:endParaRPr lang="nl-NL"/>
          </a:p>
        </p:txBody>
      </p:sp>
    </p:spTree>
    <p:extLst>
      <p:ext uri="{BB962C8B-B14F-4D97-AF65-F5344CB8AC3E}">
        <p14:creationId xmlns:p14="http://schemas.microsoft.com/office/powerpoint/2010/main" val="3763596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EC3C5-5424-494D-9119-7C44DBDFF4F8}" type="slidenum">
              <a:rPr lang="nl-NL"/>
              <a:pPr/>
              <a:t>22</a:t>
            </a:fld>
            <a:endParaRPr lang="nl-NL"/>
          </a:p>
        </p:txBody>
      </p:sp>
      <p:sp>
        <p:nvSpPr>
          <p:cNvPr id="348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4819" name="Rectangle 3"/>
          <p:cNvSpPr>
            <a:spLocks noGrp="1" noChangeArrowheads="1"/>
          </p:cNvSpPr>
          <p:nvPr>
            <p:ph type="body" idx="1"/>
          </p:nvPr>
        </p:nvSpPr>
        <p:spPr/>
        <p:txBody>
          <a:bodyPr/>
          <a:lstStyle/>
          <a:p>
            <a:endParaRPr lang="nl-NL"/>
          </a:p>
        </p:txBody>
      </p:sp>
    </p:spTree>
    <p:extLst>
      <p:ext uri="{BB962C8B-B14F-4D97-AF65-F5344CB8AC3E}">
        <p14:creationId xmlns:p14="http://schemas.microsoft.com/office/powerpoint/2010/main" val="563200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A0D79C-FC17-604C-8814-561A6FEB788B}" type="slidenum">
              <a:rPr lang="nl-NL"/>
              <a:pPr/>
              <a:t>23</a:t>
            </a:fld>
            <a:endParaRPr lang="nl-NL"/>
          </a:p>
        </p:txBody>
      </p:sp>
      <p:sp>
        <p:nvSpPr>
          <p:cNvPr id="552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5299" name="Rectangle 3"/>
          <p:cNvSpPr>
            <a:spLocks noGrp="1" noChangeArrowheads="1"/>
          </p:cNvSpPr>
          <p:nvPr>
            <p:ph type="body" idx="1"/>
          </p:nvPr>
        </p:nvSpPr>
        <p:spPr/>
        <p:txBody>
          <a:bodyPr/>
          <a:lstStyle/>
          <a:p>
            <a:r>
              <a:rPr lang="nl-NL" dirty="0"/>
              <a:t>De werken van </a:t>
            </a:r>
            <a:r>
              <a:rPr lang="nl-NL" dirty="0" err="1"/>
              <a:t>Koons</a:t>
            </a:r>
            <a:r>
              <a:rPr lang="nl-NL" dirty="0"/>
              <a:t> worden verkocht voor astronomische bedragen en in 2013 Balloon Dog Orange verkocht voor ruim 58 miljoen dollar, het duurste werk ooit voor een nog levende kunstenaar. </a:t>
            </a:r>
          </a:p>
        </p:txBody>
      </p:sp>
    </p:spTree>
    <p:extLst>
      <p:ext uri="{BB962C8B-B14F-4D97-AF65-F5344CB8AC3E}">
        <p14:creationId xmlns:p14="http://schemas.microsoft.com/office/powerpoint/2010/main" val="315290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B1CD30-E775-4445-9608-BB62FAFD1ACF}" type="slidenum">
              <a:rPr lang="nl-NL"/>
              <a:pPr/>
              <a:t>24</a:t>
            </a:fld>
            <a:endParaRPr lang="nl-NL"/>
          </a:p>
        </p:txBody>
      </p:sp>
      <p:sp>
        <p:nvSpPr>
          <p:cNvPr id="532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3251" name="Rectangle 3"/>
          <p:cNvSpPr>
            <a:spLocks noGrp="1" noChangeArrowheads="1"/>
          </p:cNvSpPr>
          <p:nvPr>
            <p:ph type="body" idx="1"/>
          </p:nvPr>
        </p:nvSpPr>
        <p:spPr/>
        <p:txBody>
          <a:bodyPr/>
          <a:lstStyle/>
          <a:p>
            <a:endParaRPr lang="nl-NL"/>
          </a:p>
        </p:txBody>
      </p:sp>
    </p:spTree>
    <p:extLst>
      <p:ext uri="{BB962C8B-B14F-4D97-AF65-F5344CB8AC3E}">
        <p14:creationId xmlns:p14="http://schemas.microsoft.com/office/powerpoint/2010/main" val="3725537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0E0FC3-D30F-324C-BE52-01B77DEB6E8E}" type="slidenum">
              <a:rPr lang="nl-NL"/>
              <a:pPr/>
              <a:t>25</a:t>
            </a:fld>
            <a:endParaRPr lang="nl-NL"/>
          </a:p>
        </p:txBody>
      </p:sp>
      <p:sp>
        <p:nvSpPr>
          <p:cNvPr id="573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7347" name="Rectangle 3"/>
          <p:cNvSpPr>
            <a:spLocks noGrp="1" noChangeArrowheads="1"/>
          </p:cNvSpPr>
          <p:nvPr>
            <p:ph type="body" idx="1"/>
          </p:nvPr>
        </p:nvSpPr>
        <p:spPr/>
        <p:txBody>
          <a:bodyPr/>
          <a:lstStyle/>
          <a:p>
            <a:endParaRPr lang="nl-NL"/>
          </a:p>
        </p:txBody>
      </p:sp>
    </p:spTree>
    <p:extLst>
      <p:ext uri="{BB962C8B-B14F-4D97-AF65-F5344CB8AC3E}">
        <p14:creationId xmlns:p14="http://schemas.microsoft.com/office/powerpoint/2010/main" val="3906226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9AFD14-E2EE-384F-8080-1BBFFE564F91}" type="slidenum">
              <a:rPr lang="nl-NL"/>
              <a:pPr/>
              <a:t>26</a:t>
            </a:fld>
            <a:endParaRPr lang="nl-NL"/>
          </a:p>
        </p:txBody>
      </p:sp>
      <p:sp>
        <p:nvSpPr>
          <p:cNvPr id="593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9395" name="Rectangle 3"/>
          <p:cNvSpPr>
            <a:spLocks noGrp="1" noChangeArrowheads="1"/>
          </p:cNvSpPr>
          <p:nvPr>
            <p:ph type="body" idx="1"/>
          </p:nvPr>
        </p:nvSpPr>
        <p:spPr/>
        <p:txBody>
          <a:bodyPr/>
          <a:lstStyle/>
          <a:p>
            <a:endParaRPr lang="nl-NL"/>
          </a:p>
        </p:txBody>
      </p:sp>
    </p:spTree>
    <p:extLst>
      <p:ext uri="{BB962C8B-B14F-4D97-AF65-F5344CB8AC3E}">
        <p14:creationId xmlns:p14="http://schemas.microsoft.com/office/powerpoint/2010/main" val="2979262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22FA2D-A17D-DB47-AE6B-97CDB0DA5F37}" type="slidenum">
              <a:rPr lang="nl-NL"/>
              <a:pPr/>
              <a:t>27</a:t>
            </a:fld>
            <a:endParaRPr lang="nl-NL"/>
          </a:p>
        </p:txBody>
      </p:sp>
      <p:sp>
        <p:nvSpPr>
          <p:cNvPr id="61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147" name="Rectangle 3"/>
          <p:cNvSpPr>
            <a:spLocks noGrp="1" noChangeArrowheads="1"/>
          </p:cNvSpPr>
          <p:nvPr>
            <p:ph type="body" idx="1"/>
          </p:nvPr>
        </p:nvSpPr>
        <p:spPr/>
        <p:txBody>
          <a:bodyPr/>
          <a:lstStyle/>
          <a:p>
            <a:endParaRPr lang="nl-NL"/>
          </a:p>
        </p:txBody>
      </p:sp>
    </p:spTree>
    <p:extLst>
      <p:ext uri="{BB962C8B-B14F-4D97-AF65-F5344CB8AC3E}">
        <p14:creationId xmlns:p14="http://schemas.microsoft.com/office/powerpoint/2010/main" val="3552224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63391" indent="-363391" defTabSz="367896">
              <a:buFont typeface="Wingdings" charset="0"/>
              <a:buChar char="Ø"/>
            </a:pPr>
            <a:r>
              <a:rPr lang="nl-NL" b="1">
                <a:ea typeface="ＭＳ Ｐゴシック" charset="0"/>
                <a:cs typeface="ＭＳ Ｐゴシック" charset="0"/>
              </a:rPr>
              <a:t>stofzuiger met </a:t>
            </a:r>
            <a:br>
              <a:rPr lang="nl-NL" b="1">
                <a:ea typeface="ＭＳ Ｐゴシック" charset="0"/>
                <a:cs typeface="ＭＳ Ｐゴシック" charset="0"/>
              </a:rPr>
            </a:br>
            <a:r>
              <a:rPr lang="nl-NL" b="1">
                <a:ea typeface="ＭＳ Ｐゴシック" charset="0"/>
                <a:cs typeface="ＭＳ Ｐゴシック" charset="0"/>
              </a:rPr>
              <a:t>extra lange slang </a:t>
            </a:r>
          </a:p>
          <a:p>
            <a:pPr marL="363391" indent="-363391" defTabSz="367896">
              <a:buFont typeface="Wingdings" charset="0"/>
              <a:buChar char="Ø"/>
            </a:pPr>
            <a:r>
              <a:rPr lang="nl-NL" b="1">
                <a:ea typeface="ＭＳ Ｐゴシック" charset="0"/>
                <a:cs typeface="ＭＳ Ｐゴシック" charset="0"/>
              </a:rPr>
              <a:t>schemerlamp met </a:t>
            </a:r>
            <a:br>
              <a:rPr lang="nl-NL" b="1">
                <a:ea typeface="ＭＳ Ｐゴシック" charset="0"/>
                <a:cs typeface="ＭＳ Ｐゴシック" charset="0"/>
              </a:rPr>
            </a:br>
            <a:r>
              <a:rPr lang="nl-NL" b="1">
                <a:ea typeface="ＭＳ Ｐゴシック" charset="0"/>
                <a:cs typeface="ＭＳ Ｐゴシック" charset="0"/>
              </a:rPr>
              <a:t>Ford-embleem </a:t>
            </a:r>
          </a:p>
          <a:p>
            <a:pPr marL="363391" indent="-363391" defTabSz="367896">
              <a:buFont typeface="Wingdings" charset="0"/>
              <a:buChar char="Ø"/>
            </a:pPr>
            <a:r>
              <a:rPr lang="nl-NL" b="1">
                <a:ea typeface="ＭＳ Ｐゴシック" charset="0"/>
                <a:cs typeface="ＭＳ Ｐゴシック" charset="0"/>
              </a:rPr>
              <a:t>blikvlees </a:t>
            </a:r>
          </a:p>
          <a:p>
            <a:pPr marL="363391" indent="-363391" defTabSz="367896">
              <a:buFont typeface="Wingdings" charset="0"/>
              <a:buChar char="Ø"/>
            </a:pPr>
            <a:r>
              <a:rPr lang="nl-NL" b="1">
                <a:ea typeface="ＭＳ Ｐゴシック" charset="0"/>
                <a:cs typeface="ＭＳ Ｐゴシック" charset="0"/>
              </a:rPr>
              <a:t>bijzettafel</a:t>
            </a:r>
          </a:p>
          <a:p>
            <a:pPr marL="363391" indent="-363391" defTabSz="367896">
              <a:buFont typeface="Wingdings" charset="0"/>
              <a:buChar char="Ø"/>
            </a:pPr>
            <a:r>
              <a:rPr lang="nl-NL" b="1">
                <a:ea typeface="ＭＳ Ｐゴシック" charset="0"/>
                <a:cs typeface="ＭＳ Ｐゴシック" charset="0"/>
              </a:rPr>
              <a:t>bandrecorder </a:t>
            </a:r>
          </a:p>
          <a:p>
            <a:pPr marL="363391" indent="-363391" defTabSz="367896">
              <a:buFont typeface="Wingdings" charset="0"/>
              <a:buChar char="Ø"/>
            </a:pPr>
            <a:r>
              <a:rPr lang="nl-NL" b="1">
                <a:ea typeface="ＭＳ Ｐゴシック" charset="0"/>
                <a:cs typeface="ＭＳ Ｐゴシック" charset="0"/>
              </a:rPr>
              <a:t>portret van Lincoln </a:t>
            </a:r>
          </a:p>
          <a:p>
            <a:pPr marL="363391" indent="-363391" defTabSz="367896">
              <a:buFont typeface="Wingdings" charset="0"/>
              <a:buChar char="Ø"/>
            </a:pPr>
            <a:r>
              <a:rPr lang="nl-NL" b="1">
                <a:ea typeface="ＭＳ Ｐゴシック" charset="0"/>
                <a:cs typeface="ＭＳ Ｐゴシック" charset="0"/>
              </a:rPr>
              <a:t>uitvergrote strip </a:t>
            </a:r>
          </a:p>
          <a:p>
            <a:pPr marL="363391" indent="-363391" defTabSz="367896">
              <a:buFont typeface="Wingdings" charset="0"/>
              <a:buChar char="Ø"/>
            </a:pPr>
            <a:r>
              <a:rPr lang="nl-NL" b="1">
                <a:ea typeface="ＭＳ Ｐゴシック" charset="0"/>
                <a:cs typeface="ＭＳ Ｐゴシック" charset="0"/>
              </a:rPr>
              <a:t>Pin-up en bodybuilder</a:t>
            </a:r>
            <a:br>
              <a:rPr lang="nl-NL" b="1">
                <a:ea typeface="ＭＳ Ｐゴシック" charset="0"/>
                <a:cs typeface="ＭＳ Ｐゴシック" charset="0"/>
              </a:rPr>
            </a:br>
            <a:r>
              <a:rPr lang="nl-NL" b="1">
                <a:ea typeface="ＭＳ Ｐゴシック" charset="0"/>
                <a:cs typeface="ＭＳ Ｐゴシック" charset="0"/>
              </a:rPr>
              <a:t>bewoners als </a:t>
            </a:r>
            <a:br>
              <a:rPr lang="nl-NL" b="1">
                <a:ea typeface="ＭＳ Ｐゴシック" charset="0"/>
                <a:cs typeface="ＭＳ Ｐゴシック" charset="0"/>
              </a:rPr>
            </a:br>
            <a:r>
              <a:rPr lang="nl-NL" b="1">
                <a:ea typeface="ＭＳ Ｐゴシック" charset="0"/>
                <a:cs typeface="ＭＳ Ｐゴシック" charset="0"/>
              </a:rPr>
              <a:t>meubelstukken</a:t>
            </a:r>
          </a:p>
          <a:p>
            <a:pPr marL="363391" indent="-363391" defTabSz="367896"/>
            <a:endParaRPr lang="en-US">
              <a:ea typeface="ＭＳ Ｐゴシック" charset="0"/>
              <a:cs typeface="ＭＳ Ｐゴシック" charset="0"/>
            </a:endParaRPr>
          </a:p>
        </p:txBody>
      </p:sp>
      <p:sp>
        <p:nvSpPr>
          <p:cNvPr id="3891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5475" eaLnBrk="0" hangingPunct="0">
              <a:defRPr sz="2300">
                <a:solidFill>
                  <a:schemeClr val="tx1"/>
                </a:solidFill>
                <a:latin typeface="Times New Roman" charset="0"/>
                <a:ea typeface="ＭＳ Ｐゴシック" charset="0"/>
                <a:cs typeface="ＭＳ Ｐゴシック" charset="0"/>
              </a:defRPr>
            </a:lvl1pPr>
            <a:lvl2pPr marL="702756" indent="-270291" defTabSz="905475" eaLnBrk="0" hangingPunct="0">
              <a:defRPr sz="2300">
                <a:solidFill>
                  <a:schemeClr val="tx1"/>
                </a:solidFill>
                <a:latin typeface="Times New Roman" charset="0"/>
                <a:ea typeface="ＭＳ Ｐゴシック" charset="0"/>
              </a:defRPr>
            </a:lvl2pPr>
            <a:lvl3pPr marL="1081164" indent="-216233" defTabSz="905475" eaLnBrk="0" hangingPunct="0">
              <a:defRPr sz="2300">
                <a:solidFill>
                  <a:schemeClr val="tx1"/>
                </a:solidFill>
                <a:latin typeface="Times New Roman" charset="0"/>
                <a:ea typeface="ＭＳ Ｐゴシック" charset="0"/>
              </a:defRPr>
            </a:lvl3pPr>
            <a:lvl4pPr marL="1513629" indent="-216233" defTabSz="905475" eaLnBrk="0" hangingPunct="0">
              <a:defRPr sz="2300">
                <a:solidFill>
                  <a:schemeClr val="tx1"/>
                </a:solidFill>
                <a:latin typeface="Times New Roman" charset="0"/>
                <a:ea typeface="ＭＳ Ｐゴシック" charset="0"/>
              </a:defRPr>
            </a:lvl4pPr>
            <a:lvl5pPr marL="1946095" indent="-216233" defTabSz="905475" eaLnBrk="0" hangingPunct="0">
              <a:defRPr sz="2300">
                <a:solidFill>
                  <a:schemeClr val="tx1"/>
                </a:solidFill>
                <a:latin typeface="Times New Roman" charset="0"/>
                <a:ea typeface="ＭＳ Ｐゴシック" charset="0"/>
              </a:defRPr>
            </a:lvl5pPr>
            <a:lvl6pPr marL="2378560" indent="-216233" defTabSz="90547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0547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0547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0547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5E34752A-3E6A-A74D-810A-4A145FA0D740}" type="slidenum">
              <a:rPr lang="en-US" sz="1200"/>
              <a:pPr eaLnBrk="1" hangingPunct="1"/>
              <a:t>13</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84175" indent="-384175" defTabSz="388938" eaLnBrk="0" hangingPunct="0"/>
            <a:r>
              <a:rPr lang="nl-NL" dirty="0">
                <a:latin typeface="Rockwell Regular"/>
                <a:cs typeface="Arial"/>
              </a:rPr>
              <a:t>Amerika na WO II: </a:t>
            </a:r>
          </a:p>
          <a:p>
            <a:pPr marL="384175" indent="-384175" defTabSz="388938" eaLnBrk="0" hangingPunct="0">
              <a:buFontTx/>
              <a:buChar char="•"/>
            </a:pPr>
            <a:r>
              <a:rPr lang="nl-NL" dirty="0">
                <a:latin typeface="Rockwell Regular"/>
                <a:cs typeface="Arial"/>
              </a:rPr>
              <a:t>Speelde heldenrol bij de bevrijding van Europa</a:t>
            </a:r>
          </a:p>
          <a:p>
            <a:pPr marL="384175" indent="-384175" defTabSz="388938" eaLnBrk="0" hangingPunct="0">
              <a:buFontTx/>
              <a:buChar char="•"/>
            </a:pPr>
            <a:r>
              <a:rPr lang="nl-NL" dirty="0">
                <a:latin typeface="Rockwell Regular"/>
                <a:cs typeface="Arial"/>
              </a:rPr>
              <a:t>Zorgt voor economische hulpprogramma’s: </a:t>
            </a:r>
            <a:r>
              <a:rPr lang="nl-NL" dirty="0" err="1">
                <a:latin typeface="Rockwell Regular"/>
                <a:cs typeface="Arial"/>
              </a:rPr>
              <a:t>Marschal</a:t>
            </a:r>
            <a:r>
              <a:rPr lang="nl-NL" dirty="0">
                <a:latin typeface="Rockwell Regular"/>
                <a:cs typeface="Arial"/>
              </a:rPr>
              <a:t>-hulp </a:t>
            </a:r>
          </a:p>
          <a:p>
            <a:pPr marL="384175" indent="-384175" defTabSz="388938" eaLnBrk="0" hangingPunct="0">
              <a:buFontTx/>
              <a:buChar char="•"/>
            </a:pPr>
            <a:r>
              <a:rPr lang="nl-NL" dirty="0">
                <a:latin typeface="Rockwell Regular"/>
                <a:cs typeface="Arial"/>
              </a:rPr>
              <a:t>De koude oorlog bindt Europa nog meer aan Amerika</a:t>
            </a:r>
          </a:p>
          <a:p>
            <a:pPr marL="384175" indent="-384175" defTabSz="388938" eaLnBrk="0" hangingPunct="0">
              <a:buFontTx/>
              <a:buChar char="•"/>
            </a:pPr>
            <a:r>
              <a:rPr lang="nl-NL" dirty="0">
                <a:latin typeface="Rockwell Regular"/>
                <a:cs typeface="Arial"/>
              </a:rPr>
              <a:t>Nieuw, modern; </a:t>
            </a:r>
            <a:r>
              <a:rPr lang="nl-NL" dirty="0" err="1">
                <a:latin typeface="Rockwell Regular"/>
                <a:cs typeface="Arial"/>
              </a:rPr>
              <a:t>appealing</a:t>
            </a:r>
            <a:r>
              <a:rPr lang="nl-NL" dirty="0">
                <a:latin typeface="Rockwell Regular"/>
                <a:cs typeface="Arial"/>
              </a:rPr>
              <a:t>: </a:t>
            </a:r>
          </a:p>
          <a:p>
            <a:endParaRPr lang="nl-NL" dirty="0"/>
          </a:p>
        </p:txBody>
      </p:sp>
      <p:sp>
        <p:nvSpPr>
          <p:cNvPr id="4" name="Tijdelijke aanduiding voor dianummer 3"/>
          <p:cNvSpPr>
            <a:spLocks noGrp="1"/>
          </p:cNvSpPr>
          <p:nvPr>
            <p:ph type="sldNum" sz="quarter" idx="5"/>
          </p:nvPr>
        </p:nvSpPr>
        <p:spPr/>
        <p:txBody>
          <a:bodyPr/>
          <a:lstStyle/>
          <a:p>
            <a:fld id="{3FA4C96C-8D21-1147-85AC-7B62FBC6508D}" type="slidenum">
              <a:rPr lang="nl-NL" smtClean="0"/>
              <a:t>14</a:t>
            </a:fld>
            <a:endParaRPr lang="nl-NL"/>
          </a:p>
        </p:txBody>
      </p:sp>
    </p:spTree>
    <p:extLst>
      <p:ext uri="{BB962C8B-B14F-4D97-AF65-F5344CB8AC3E}">
        <p14:creationId xmlns:p14="http://schemas.microsoft.com/office/powerpoint/2010/main" val="3243439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De Pop-Art </a:t>
            </a:r>
            <a:r>
              <a:rPr lang="en-US" dirty="0" err="1">
                <a:ea typeface="ＭＳ Ｐゴシック" charset="0"/>
                <a:cs typeface="ＭＳ Ｐゴシック" charset="0"/>
              </a:rPr>
              <a:t>toonde</a:t>
            </a:r>
            <a:r>
              <a:rPr lang="en-US" dirty="0">
                <a:ea typeface="ＭＳ Ｐゴシック" charset="0"/>
                <a:cs typeface="ＭＳ Ｐゴシック" charset="0"/>
              </a:rPr>
              <a:t> </a:t>
            </a:r>
            <a:r>
              <a:rPr lang="en-US" dirty="0" err="1">
                <a:ea typeface="ＭＳ Ｐゴシック" charset="0"/>
                <a:cs typeface="ＭＳ Ｐゴシック" charset="0"/>
              </a:rPr>
              <a:t>fragmenten</a:t>
            </a:r>
            <a:r>
              <a:rPr lang="en-US" dirty="0">
                <a:ea typeface="ＭＳ Ｐゴシック" charset="0"/>
                <a:cs typeface="ＭＳ Ｐゴシック" charset="0"/>
              </a:rPr>
              <a:t> </a:t>
            </a:r>
            <a:r>
              <a:rPr lang="en-US" dirty="0" err="1">
                <a:ea typeface="ＭＳ Ｐゴシック" charset="0"/>
                <a:cs typeface="ＭＳ Ｐゴシック" charset="0"/>
              </a:rPr>
              <a:t>uit</a:t>
            </a:r>
            <a:r>
              <a:rPr lang="en-US" dirty="0">
                <a:ea typeface="ＭＳ Ｐゴシック" charset="0"/>
                <a:cs typeface="ＭＳ Ｐゴシック" charset="0"/>
              </a:rPr>
              <a:t> het </a:t>
            </a:r>
            <a:r>
              <a:rPr lang="en-US" dirty="0" err="1">
                <a:ea typeface="ＭＳ Ｐゴシック" charset="0"/>
                <a:cs typeface="ＭＳ Ｐゴシック" charset="0"/>
              </a:rPr>
              <a:t>dagelijks</a:t>
            </a:r>
            <a:r>
              <a:rPr lang="en-US" dirty="0">
                <a:ea typeface="ＭＳ Ｐゴシック" charset="0"/>
                <a:cs typeface="ＭＳ Ｐゴシック" charset="0"/>
              </a:rPr>
              <a:t> </a:t>
            </a:r>
            <a:r>
              <a:rPr lang="en-US" dirty="0" err="1">
                <a:ea typeface="ＭＳ Ｐゴシック" charset="0"/>
                <a:cs typeface="ＭＳ Ｐゴシック" charset="0"/>
              </a:rPr>
              <a:t>leven</a:t>
            </a:r>
            <a:r>
              <a:rPr lang="en-US" dirty="0">
                <a:ea typeface="ＭＳ Ｐゴシック" charset="0"/>
                <a:cs typeface="ＭＳ Ｐゴシック" charset="0"/>
              </a:rPr>
              <a:t> </a:t>
            </a:r>
            <a:r>
              <a:rPr lang="en-US" dirty="0" err="1">
                <a:ea typeface="ＭＳ Ｐゴシック" charset="0"/>
                <a:cs typeface="ＭＳ Ｐゴシック" charset="0"/>
              </a:rPr>
              <a:t>waar</a:t>
            </a:r>
            <a:r>
              <a:rPr lang="en-US" dirty="0">
                <a:ea typeface="ＭＳ Ｐゴシック" charset="0"/>
                <a:cs typeface="ＭＳ Ｐゴシック" charset="0"/>
              </a:rPr>
              <a:t> </a:t>
            </a:r>
            <a:r>
              <a:rPr lang="en-US" dirty="0" err="1">
                <a:ea typeface="ＭＳ Ｐゴシック" charset="0"/>
                <a:cs typeface="ＭＳ Ｐゴシック" charset="0"/>
              </a:rPr>
              <a:t>je</a:t>
            </a:r>
            <a:r>
              <a:rPr lang="en-US" dirty="0">
                <a:ea typeface="ＭＳ Ｐゴシック" charset="0"/>
                <a:cs typeface="ＭＳ Ｐゴシック" charset="0"/>
              </a:rPr>
              <a:t> </a:t>
            </a:r>
            <a:r>
              <a:rPr lang="en-US" dirty="0" err="1">
                <a:ea typeface="ＭＳ Ｐゴシック" charset="0"/>
                <a:cs typeface="ＭＳ Ｐゴシック" charset="0"/>
              </a:rPr>
              <a:t>eigenlijk</a:t>
            </a:r>
            <a:r>
              <a:rPr lang="en-US" dirty="0">
                <a:ea typeface="ＭＳ Ｐゴシック" charset="0"/>
                <a:cs typeface="ＭＳ Ｐゴシック" charset="0"/>
              </a:rPr>
              <a:t> nooit </a:t>
            </a:r>
            <a:r>
              <a:rPr lang="en-US" dirty="0" err="1">
                <a:ea typeface="ＭＳ Ｐゴシック" charset="0"/>
                <a:cs typeface="ＭＳ Ｐゴシック" charset="0"/>
              </a:rPr>
              <a:t>bewust</a:t>
            </a:r>
            <a:r>
              <a:rPr lang="en-US" dirty="0">
                <a:ea typeface="ＭＳ Ｐゴシック" charset="0"/>
                <a:cs typeface="ＭＳ Ｐゴシック" charset="0"/>
              </a:rPr>
              <a:t> </a:t>
            </a:r>
            <a:r>
              <a:rPr lang="en-US" dirty="0" err="1">
                <a:ea typeface="ＭＳ Ｐゴシック" charset="0"/>
                <a:cs typeface="ＭＳ Ｐゴシック" charset="0"/>
              </a:rPr>
              <a:t>naar</a:t>
            </a:r>
            <a:r>
              <a:rPr lang="en-US" dirty="0">
                <a:ea typeface="ＭＳ Ｐゴシック" charset="0"/>
                <a:cs typeface="ＭＳ Ｐゴシック" charset="0"/>
              </a:rPr>
              <a:t> </a:t>
            </a:r>
            <a:r>
              <a:rPr lang="en-US" dirty="0" err="1">
                <a:ea typeface="ＭＳ Ｐゴシック" charset="0"/>
                <a:cs typeface="ＭＳ Ｐゴシック" charset="0"/>
              </a:rPr>
              <a:t>kijkt</a:t>
            </a:r>
            <a:r>
              <a:rPr lang="en-US" dirty="0">
                <a:ea typeface="ＭＳ Ｐゴシック" charset="0"/>
                <a:cs typeface="ＭＳ Ｐゴシック" charset="0"/>
              </a:rPr>
              <a:t>. Nooit </a:t>
            </a:r>
            <a:r>
              <a:rPr lang="en-US" dirty="0" err="1">
                <a:ea typeface="ＭＳ Ｐゴシック" charset="0"/>
                <a:cs typeface="ＭＳ Ｐゴシック" charset="0"/>
              </a:rPr>
              <a:t>eerder</a:t>
            </a:r>
            <a:r>
              <a:rPr lang="en-US" dirty="0">
                <a:ea typeface="ＭＳ Ｐゴシック" charset="0"/>
                <a:cs typeface="ＭＳ Ｐゴシック" charset="0"/>
              </a:rPr>
              <a:t> had </a:t>
            </a:r>
            <a:r>
              <a:rPr lang="en-US" dirty="0" err="1">
                <a:ea typeface="ＭＳ Ｐゴシック" charset="0"/>
                <a:cs typeface="ＭＳ Ｐゴシック" charset="0"/>
              </a:rPr>
              <a:t>iemand</a:t>
            </a:r>
            <a:r>
              <a:rPr lang="en-US" dirty="0">
                <a:ea typeface="ＭＳ Ｐゴシック" charset="0"/>
                <a:cs typeface="ＭＳ Ｐゴシック" charset="0"/>
              </a:rPr>
              <a:t> de </a:t>
            </a:r>
            <a:r>
              <a:rPr lang="en-US" dirty="0" err="1">
                <a:ea typeface="ＭＳ Ｐゴシック" charset="0"/>
                <a:cs typeface="ＭＳ Ｐゴシック" charset="0"/>
              </a:rPr>
              <a:t>beeldende</a:t>
            </a:r>
            <a:r>
              <a:rPr lang="en-US" dirty="0">
                <a:ea typeface="ＭＳ Ｐゴシック" charset="0"/>
                <a:cs typeface="ＭＳ Ｐゴシック" charset="0"/>
              </a:rPr>
              <a:t> </a:t>
            </a:r>
            <a:r>
              <a:rPr lang="en-US" dirty="0" err="1">
                <a:ea typeface="ＭＳ Ｐゴシック" charset="0"/>
                <a:cs typeface="ＭＳ Ｐゴシック" charset="0"/>
              </a:rPr>
              <a:t>kwaliteiten</a:t>
            </a:r>
            <a:r>
              <a:rPr lang="en-US" dirty="0">
                <a:ea typeface="ＭＳ Ｐゴシック" charset="0"/>
                <a:cs typeface="ＭＳ Ｐゴシック" charset="0"/>
              </a:rPr>
              <a:t> van </a:t>
            </a:r>
            <a:r>
              <a:rPr lang="en-US" dirty="0" err="1">
                <a:ea typeface="ＭＳ Ｐゴシック" charset="0"/>
                <a:cs typeface="ＭＳ Ｐゴシック" charset="0"/>
              </a:rPr>
              <a:t>een</a:t>
            </a:r>
            <a:r>
              <a:rPr lang="en-US" dirty="0">
                <a:ea typeface="ＭＳ Ｐゴシック" charset="0"/>
                <a:cs typeface="ＭＳ Ｐゴシック" charset="0"/>
              </a:rPr>
              <a:t> </a:t>
            </a:r>
            <a:r>
              <a:rPr lang="en-US" dirty="0" err="1">
                <a:ea typeface="ＭＳ Ｐゴシック" charset="0"/>
                <a:cs typeface="ＭＳ Ｐゴシック" charset="0"/>
              </a:rPr>
              <a:t>schuursponsje</a:t>
            </a:r>
            <a:r>
              <a:rPr lang="en-US" dirty="0">
                <a:ea typeface="ＭＳ Ｐゴシック" charset="0"/>
                <a:cs typeface="ＭＳ Ｐゴシック" charset="0"/>
              </a:rPr>
              <a:t> </a:t>
            </a:r>
            <a:r>
              <a:rPr lang="en-US" dirty="0" err="1">
                <a:ea typeface="ＭＳ Ｐゴシック" charset="0"/>
                <a:cs typeface="ＭＳ Ｐゴシック" charset="0"/>
              </a:rPr>
              <a:t>gezien</a:t>
            </a:r>
            <a:r>
              <a:rPr lang="en-US" dirty="0">
                <a:ea typeface="ＭＳ Ｐゴシック" charset="0"/>
                <a:cs typeface="ＭＳ Ｐゴシック" charset="0"/>
              </a:rPr>
              <a:t>. De </a:t>
            </a:r>
            <a:r>
              <a:rPr lang="en-US" dirty="0" err="1">
                <a:ea typeface="ＭＳ Ｐゴシック" charset="0"/>
                <a:cs typeface="ＭＳ Ｐゴシック" charset="0"/>
              </a:rPr>
              <a:t>eerste</a:t>
            </a:r>
            <a:r>
              <a:rPr lang="en-US" dirty="0">
                <a:ea typeface="ＭＳ Ｐゴシック" charset="0"/>
                <a:cs typeface="ＭＳ Ｐゴシック" charset="0"/>
              </a:rPr>
              <a:t> Pop-Art </a:t>
            </a:r>
            <a:r>
              <a:rPr lang="en-US" dirty="0" err="1">
                <a:ea typeface="ＭＳ Ｐゴシック" charset="0"/>
                <a:cs typeface="ＭＳ Ｐゴシック" charset="0"/>
              </a:rPr>
              <a:t>kunstenaars</a:t>
            </a:r>
            <a:r>
              <a:rPr lang="en-US" dirty="0">
                <a:ea typeface="ＭＳ Ｐゴシック" charset="0"/>
                <a:cs typeface="ＭＳ Ｐゴシック" charset="0"/>
              </a:rPr>
              <a:t> </a:t>
            </a:r>
            <a:r>
              <a:rPr lang="en-US" dirty="0" err="1">
                <a:ea typeface="ＭＳ Ｐゴシック" charset="0"/>
                <a:cs typeface="ＭＳ Ｐゴシック" charset="0"/>
              </a:rPr>
              <a:t>waren</a:t>
            </a:r>
            <a:r>
              <a:rPr lang="en-US" dirty="0">
                <a:ea typeface="ＭＳ Ｐゴシック" charset="0"/>
                <a:cs typeface="ＭＳ Ｐゴシック" charset="0"/>
              </a:rPr>
              <a:t> </a:t>
            </a:r>
            <a:r>
              <a:rPr lang="en-US" i="1" dirty="0">
                <a:ea typeface="ＭＳ Ｐゴシック" charset="0"/>
                <a:cs typeface="ＭＳ Ｐゴシック" charset="0"/>
              </a:rPr>
              <a:t>billboard-</a:t>
            </a:r>
            <a:r>
              <a:rPr lang="en-US" i="1" dirty="0" err="1">
                <a:ea typeface="ＭＳ Ｐゴシック" charset="0"/>
                <a:cs typeface="ＭＳ Ｐゴシック" charset="0"/>
              </a:rPr>
              <a:t>schilders</a:t>
            </a:r>
            <a:r>
              <a:rPr lang="en-US" i="1" dirty="0">
                <a:ea typeface="ＭＳ Ｐゴシック" charset="0"/>
                <a:cs typeface="ＭＳ Ｐゴシック" charset="0"/>
              </a:rPr>
              <a:t> </a:t>
            </a:r>
            <a:r>
              <a:rPr lang="en-US" i="1" dirty="0" err="1">
                <a:ea typeface="ＭＳ Ｐゴシック" charset="0"/>
                <a:cs typeface="ＭＳ Ｐゴシック" charset="0"/>
              </a:rPr>
              <a:t>voor</a:t>
            </a:r>
            <a:r>
              <a:rPr lang="en-US" i="1" dirty="0">
                <a:ea typeface="ＭＳ Ｐゴシック" charset="0"/>
                <a:cs typeface="ＭＳ Ｐゴシック" charset="0"/>
              </a:rPr>
              <a:t> </a:t>
            </a:r>
            <a:r>
              <a:rPr lang="en-US" i="1" dirty="0" err="1">
                <a:ea typeface="ＭＳ Ｐゴシック" charset="0"/>
                <a:cs typeface="ＭＳ Ｐゴシック" charset="0"/>
              </a:rPr>
              <a:t>reclamebedrijven</a:t>
            </a:r>
            <a:r>
              <a:rPr lang="en-US" i="1" dirty="0">
                <a:ea typeface="ＭＳ Ｐゴシック" charset="0"/>
                <a:cs typeface="ＭＳ Ｐゴシック" charset="0"/>
              </a:rPr>
              <a:t>, </a:t>
            </a:r>
            <a:r>
              <a:rPr lang="en-US" i="1" dirty="0" err="1">
                <a:ea typeface="ＭＳ Ｐゴシック" charset="0"/>
                <a:cs typeface="ＭＳ Ｐゴシック" charset="0"/>
              </a:rPr>
              <a:t>en</a:t>
            </a:r>
            <a:r>
              <a:rPr lang="en-US" i="1" dirty="0">
                <a:ea typeface="ＭＳ Ｐゴシック" charset="0"/>
                <a:cs typeface="ＭＳ Ｐゴシック" charset="0"/>
              </a:rPr>
              <a:t> </a:t>
            </a:r>
            <a:r>
              <a:rPr lang="en-US" i="1" dirty="0" err="1">
                <a:ea typeface="ＭＳ Ｐゴシック" charset="0"/>
                <a:cs typeface="ＭＳ Ｐゴシック" charset="0"/>
              </a:rPr>
              <a:t>moesten</a:t>
            </a:r>
            <a:r>
              <a:rPr lang="en-US" i="1" dirty="0">
                <a:ea typeface="ＭＳ Ｐゴシック" charset="0"/>
                <a:cs typeface="ＭＳ Ｐゴシック" charset="0"/>
              </a:rPr>
              <a:t> </a:t>
            </a:r>
            <a:r>
              <a:rPr lang="en-US" i="1" dirty="0" err="1">
                <a:ea typeface="ＭＳ Ｐゴシック" charset="0"/>
                <a:cs typeface="ＭＳ Ｐゴシック" charset="0"/>
              </a:rPr>
              <a:t>niks</a:t>
            </a:r>
            <a:r>
              <a:rPr lang="en-US" i="1" dirty="0">
                <a:ea typeface="ＭＳ Ｐゴシック" charset="0"/>
                <a:cs typeface="ＭＳ Ｐゴシック" charset="0"/>
              </a:rPr>
              <a:t> </a:t>
            </a:r>
            <a:r>
              <a:rPr lang="en-US" i="1" dirty="0" err="1">
                <a:ea typeface="ＭＳ Ｐゴシック" charset="0"/>
                <a:cs typeface="ＭＳ Ｐゴシック" charset="0"/>
              </a:rPr>
              <a:t>hebben</a:t>
            </a:r>
            <a:r>
              <a:rPr lang="en-US" i="1" dirty="0">
                <a:ea typeface="ＭＳ Ｐゴシック" charset="0"/>
                <a:cs typeface="ＭＳ Ｐゴシック" charset="0"/>
              </a:rPr>
              <a:t> van </a:t>
            </a:r>
            <a:r>
              <a:rPr lang="en-US" i="1" dirty="0" err="1">
                <a:ea typeface="ＭＳ Ｐゴシック" charset="0"/>
                <a:cs typeface="ＭＳ Ｐゴシック" charset="0"/>
              </a:rPr>
              <a:t>een</a:t>
            </a:r>
            <a:r>
              <a:rPr lang="en-US" i="1" dirty="0">
                <a:ea typeface="ＭＳ Ｐゴシック" charset="0"/>
                <a:cs typeface="ＭＳ Ｐゴシック" charset="0"/>
              </a:rPr>
              <a:t> </a:t>
            </a:r>
            <a:r>
              <a:rPr lang="en-US" i="1" dirty="0" err="1">
                <a:ea typeface="ＭＳ Ｐゴシック" charset="0"/>
                <a:cs typeface="ＭＳ Ｐゴシック" charset="0"/>
              </a:rPr>
              <a:t>interpretatie</a:t>
            </a:r>
            <a:r>
              <a:rPr lang="en-US" i="1" dirty="0">
                <a:ea typeface="ＭＳ Ｐゴシック" charset="0"/>
                <a:cs typeface="ＭＳ Ｐゴシック" charset="0"/>
              </a:rPr>
              <a:t> van </a:t>
            </a:r>
            <a:r>
              <a:rPr lang="en-US" i="1" dirty="0" err="1">
                <a:ea typeface="ＭＳ Ｐゴシック" charset="0"/>
                <a:cs typeface="ＭＳ Ｐゴシック" charset="0"/>
              </a:rPr>
              <a:t>hun</a:t>
            </a:r>
            <a:r>
              <a:rPr lang="en-US" i="1" dirty="0">
                <a:ea typeface="ＭＳ Ｐゴシック" charset="0"/>
                <a:cs typeface="ＭＳ Ｐゴシック" charset="0"/>
              </a:rPr>
              <a:t> </a:t>
            </a:r>
            <a:r>
              <a:rPr lang="en-US" i="1" dirty="0" err="1">
                <a:ea typeface="ＭＳ Ｐゴシック" charset="0"/>
                <a:cs typeface="ＭＳ Ｐゴシック" charset="0"/>
              </a:rPr>
              <a:t>werk</a:t>
            </a:r>
            <a:r>
              <a:rPr lang="en-US" i="1" dirty="0">
                <a:ea typeface="ＭＳ Ｐゴシック" charset="0"/>
                <a:cs typeface="ＭＳ Ｐゴシック" charset="0"/>
              </a:rPr>
              <a:t> of </a:t>
            </a:r>
            <a:r>
              <a:rPr lang="en-US" i="1" dirty="0" err="1">
                <a:ea typeface="ＭＳ Ｐゴシック" charset="0"/>
                <a:cs typeface="ＭＳ Ｐゴシック" charset="0"/>
              </a:rPr>
              <a:t>een</a:t>
            </a:r>
            <a:r>
              <a:rPr lang="en-US" i="1" dirty="0">
                <a:ea typeface="ＭＳ Ｐゴシック" charset="0"/>
                <a:cs typeface="ＭＳ Ｐゴシック" charset="0"/>
              </a:rPr>
              <a:t> </a:t>
            </a:r>
            <a:r>
              <a:rPr lang="en-US" i="1" dirty="0" err="1">
                <a:ea typeface="ＭＳ Ｐゴシック" charset="0"/>
                <a:cs typeface="ＭＳ Ｐゴシック" charset="0"/>
              </a:rPr>
              <a:t>theoretische</a:t>
            </a:r>
            <a:r>
              <a:rPr lang="en-US" i="1" dirty="0">
                <a:ea typeface="ＭＳ Ｐゴシック" charset="0"/>
                <a:cs typeface="ＭＳ Ｐゴシック" charset="0"/>
              </a:rPr>
              <a:t> </a:t>
            </a:r>
            <a:r>
              <a:rPr lang="en-US" i="1" dirty="0" err="1">
                <a:ea typeface="ＭＳ Ｐゴシック" charset="0"/>
                <a:cs typeface="ＭＳ Ｐゴシック" charset="0"/>
              </a:rPr>
              <a:t>onderbouwing</a:t>
            </a:r>
            <a:r>
              <a:rPr lang="en-US" i="1" dirty="0">
                <a:ea typeface="ＭＳ Ｐゴシック" charset="0"/>
                <a:cs typeface="ＭＳ Ｐゴシック" charset="0"/>
              </a:rPr>
              <a:t>. </a:t>
            </a:r>
          </a:p>
          <a:p>
            <a:endParaRPr lang="en-US" dirty="0">
              <a:ea typeface="ＭＳ Ｐゴシック" charset="0"/>
              <a:cs typeface="ＭＳ Ｐゴシック" charset="0"/>
            </a:endParaRPr>
          </a:p>
        </p:txBody>
      </p:sp>
      <p:sp>
        <p:nvSpPr>
          <p:cNvPr id="4608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5475" eaLnBrk="0" hangingPunct="0">
              <a:defRPr sz="2300">
                <a:solidFill>
                  <a:schemeClr val="tx1"/>
                </a:solidFill>
                <a:latin typeface="Times New Roman" charset="0"/>
                <a:ea typeface="ＭＳ Ｐゴシック" charset="0"/>
                <a:cs typeface="ＭＳ Ｐゴシック" charset="0"/>
              </a:defRPr>
            </a:lvl1pPr>
            <a:lvl2pPr marL="702756" indent="-270291" defTabSz="905475" eaLnBrk="0" hangingPunct="0">
              <a:defRPr sz="2300">
                <a:solidFill>
                  <a:schemeClr val="tx1"/>
                </a:solidFill>
                <a:latin typeface="Times New Roman" charset="0"/>
                <a:ea typeface="ＭＳ Ｐゴシック" charset="0"/>
              </a:defRPr>
            </a:lvl2pPr>
            <a:lvl3pPr marL="1081164" indent="-216233" defTabSz="905475" eaLnBrk="0" hangingPunct="0">
              <a:defRPr sz="2300">
                <a:solidFill>
                  <a:schemeClr val="tx1"/>
                </a:solidFill>
                <a:latin typeface="Times New Roman" charset="0"/>
                <a:ea typeface="ＭＳ Ｐゴシック" charset="0"/>
              </a:defRPr>
            </a:lvl3pPr>
            <a:lvl4pPr marL="1513629" indent="-216233" defTabSz="905475" eaLnBrk="0" hangingPunct="0">
              <a:defRPr sz="2300">
                <a:solidFill>
                  <a:schemeClr val="tx1"/>
                </a:solidFill>
                <a:latin typeface="Times New Roman" charset="0"/>
                <a:ea typeface="ＭＳ Ｐゴシック" charset="0"/>
              </a:defRPr>
            </a:lvl4pPr>
            <a:lvl5pPr marL="1946095" indent="-216233" defTabSz="905475" eaLnBrk="0" hangingPunct="0">
              <a:defRPr sz="2300">
                <a:solidFill>
                  <a:schemeClr val="tx1"/>
                </a:solidFill>
                <a:latin typeface="Times New Roman" charset="0"/>
                <a:ea typeface="ＭＳ Ｐゴシック" charset="0"/>
              </a:defRPr>
            </a:lvl5pPr>
            <a:lvl6pPr marL="2378560" indent="-216233" defTabSz="90547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0547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0547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0547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6D22381B-C706-D040-8D6A-D48C5B1E0DE7}" type="slidenum">
              <a:rPr lang="en-US" sz="1200"/>
              <a:pPr eaLnBrk="1" hangingPunct="1"/>
              <a:t>15</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nl-NL">
                <a:solidFill>
                  <a:schemeClr val="bg1"/>
                </a:solidFill>
                <a:ea typeface="ＭＳ Ｐゴシック" charset="0"/>
                <a:cs typeface="ＭＳ Ｐゴシック" charset="0"/>
              </a:rPr>
              <a:t>Inspiratie: massaproducten uit het alledaagse leven, populaire media: reclame, strips, films, massamedia en idolen waren veel voorkomende onderwerpen. </a:t>
            </a:r>
          </a:p>
          <a:p>
            <a:endParaRPr lang="en-US">
              <a:ea typeface="ＭＳ Ｐゴシック" charset="0"/>
              <a:cs typeface="ＭＳ Ｐゴシック" charset="0"/>
            </a:endParaRPr>
          </a:p>
        </p:txBody>
      </p:sp>
      <p:sp>
        <p:nvSpPr>
          <p:cNvPr id="4813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5475" eaLnBrk="0" hangingPunct="0">
              <a:defRPr sz="2300">
                <a:solidFill>
                  <a:schemeClr val="tx1"/>
                </a:solidFill>
                <a:latin typeface="Times New Roman" charset="0"/>
                <a:ea typeface="ＭＳ Ｐゴシック" charset="0"/>
                <a:cs typeface="ＭＳ Ｐゴシック" charset="0"/>
              </a:defRPr>
            </a:lvl1pPr>
            <a:lvl2pPr marL="702756" indent="-270291" defTabSz="905475" eaLnBrk="0" hangingPunct="0">
              <a:defRPr sz="2300">
                <a:solidFill>
                  <a:schemeClr val="tx1"/>
                </a:solidFill>
                <a:latin typeface="Times New Roman" charset="0"/>
                <a:ea typeface="ＭＳ Ｐゴシック" charset="0"/>
              </a:defRPr>
            </a:lvl2pPr>
            <a:lvl3pPr marL="1081164" indent="-216233" defTabSz="905475" eaLnBrk="0" hangingPunct="0">
              <a:defRPr sz="2300">
                <a:solidFill>
                  <a:schemeClr val="tx1"/>
                </a:solidFill>
                <a:latin typeface="Times New Roman" charset="0"/>
                <a:ea typeface="ＭＳ Ｐゴシック" charset="0"/>
              </a:defRPr>
            </a:lvl3pPr>
            <a:lvl4pPr marL="1513629" indent="-216233" defTabSz="905475" eaLnBrk="0" hangingPunct="0">
              <a:defRPr sz="2300">
                <a:solidFill>
                  <a:schemeClr val="tx1"/>
                </a:solidFill>
                <a:latin typeface="Times New Roman" charset="0"/>
                <a:ea typeface="ＭＳ Ｐゴシック" charset="0"/>
              </a:defRPr>
            </a:lvl4pPr>
            <a:lvl5pPr marL="1946095" indent="-216233" defTabSz="905475" eaLnBrk="0" hangingPunct="0">
              <a:defRPr sz="2300">
                <a:solidFill>
                  <a:schemeClr val="tx1"/>
                </a:solidFill>
                <a:latin typeface="Times New Roman" charset="0"/>
                <a:ea typeface="ＭＳ Ｐゴシック" charset="0"/>
              </a:defRPr>
            </a:lvl5pPr>
            <a:lvl6pPr marL="2378560" indent="-216233" defTabSz="90547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0547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0547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0547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6B2C86DE-DF4F-0548-8A5B-42141BCC69D7}" type="slidenum">
              <a:rPr lang="en-US" sz="1200"/>
              <a:pPr eaLnBrk="1" hangingPunct="1"/>
              <a:t>16</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charset="0"/>
                <a:cs typeface="ＭＳ Ｐゴシック" charset="0"/>
              </a:rPr>
              <a:t>In </a:t>
            </a:r>
            <a:r>
              <a:rPr lang="en-US" dirty="0" err="1">
                <a:ea typeface="ＭＳ Ｐゴシック" charset="0"/>
                <a:cs typeface="ＭＳ Ｐゴシック" charset="0"/>
              </a:rPr>
              <a:t>tegenstelling</a:t>
            </a:r>
            <a:r>
              <a:rPr lang="en-US" dirty="0">
                <a:ea typeface="ＭＳ Ｐゴシック" charset="0"/>
                <a:cs typeface="ＭＳ Ｐゴシック" charset="0"/>
              </a:rPr>
              <a:t> tot abstract </a:t>
            </a:r>
            <a:r>
              <a:rPr lang="en-US" dirty="0" err="1">
                <a:ea typeface="ＭＳ Ｐゴシック" charset="0"/>
                <a:cs typeface="ＭＳ Ｐゴシック" charset="0"/>
              </a:rPr>
              <a:t>expressionisme</a:t>
            </a:r>
            <a:r>
              <a:rPr lang="en-US" dirty="0">
                <a:ea typeface="ＭＳ Ｐゴシック" charset="0"/>
                <a:cs typeface="ＭＳ Ｐゴシック" charset="0"/>
              </a:rPr>
              <a:t> - de </a:t>
            </a:r>
            <a:r>
              <a:rPr lang="en-US" dirty="0" err="1">
                <a:ea typeface="ＭＳ Ｐゴシック" charset="0"/>
                <a:cs typeface="ＭＳ Ｐゴシック" charset="0"/>
              </a:rPr>
              <a:t>belangrijkste</a:t>
            </a:r>
            <a:r>
              <a:rPr lang="en-US" dirty="0">
                <a:ea typeface="ＭＳ Ｐゴシック" charset="0"/>
                <a:cs typeface="ＭＳ Ｐゴシック" charset="0"/>
              </a:rPr>
              <a:t> </a:t>
            </a:r>
            <a:r>
              <a:rPr lang="en-US" dirty="0" err="1">
                <a:ea typeface="ＭＳ Ｐゴシック" charset="0"/>
                <a:cs typeface="ＭＳ Ｐゴシック" charset="0"/>
              </a:rPr>
              <a:t>stroming</a:t>
            </a:r>
            <a:r>
              <a:rPr lang="en-US" dirty="0">
                <a:ea typeface="ＭＳ Ｐゴシック" charset="0"/>
                <a:cs typeface="ＭＳ Ｐゴシック" charset="0"/>
              </a:rPr>
              <a:t> </a:t>
            </a:r>
            <a:r>
              <a:rPr lang="en-US" dirty="0" err="1">
                <a:ea typeface="ＭＳ Ｐゴシック" charset="0"/>
                <a:cs typeface="ＭＳ Ｐゴシック" charset="0"/>
              </a:rPr>
              <a:t>uit</a:t>
            </a:r>
            <a:r>
              <a:rPr lang="en-US" dirty="0">
                <a:ea typeface="ＭＳ Ｐゴシック" charset="0"/>
                <a:cs typeface="ＭＳ Ｐゴシック" charset="0"/>
              </a:rPr>
              <a:t> de </a:t>
            </a:r>
            <a:r>
              <a:rPr lang="en-US" dirty="0" err="1">
                <a:ea typeface="ＭＳ Ｐゴシック" charset="0"/>
                <a:cs typeface="ＭＳ Ｐゴシック" charset="0"/>
              </a:rPr>
              <a:t>jaren</a:t>
            </a:r>
            <a:r>
              <a:rPr lang="en-US" dirty="0">
                <a:ea typeface="ＭＳ Ｐゴシック" charset="0"/>
                <a:cs typeface="ＭＳ Ｐゴシック" charset="0"/>
              </a:rPr>
              <a:t> </a:t>
            </a:r>
            <a:r>
              <a:rPr lang="en-US" dirty="0" err="1">
                <a:ea typeface="ＭＳ Ｐゴシック" charset="0"/>
                <a:cs typeface="ＭＳ Ｐゴシック" charset="0"/>
              </a:rPr>
              <a:t>vijftig</a:t>
            </a:r>
            <a:r>
              <a:rPr lang="en-US" dirty="0">
                <a:ea typeface="ＭＳ Ｐゴシック" charset="0"/>
                <a:cs typeface="ＭＳ Ｐゴシック" charset="0"/>
              </a:rPr>
              <a:t> - </a:t>
            </a:r>
            <a:r>
              <a:rPr lang="en-US" dirty="0" err="1">
                <a:ea typeface="ＭＳ Ｐゴシック" charset="0"/>
                <a:cs typeface="ＭＳ Ｐゴシック" charset="0"/>
              </a:rPr>
              <a:t>tracht</a:t>
            </a:r>
            <a:r>
              <a:rPr lang="en-US" dirty="0">
                <a:ea typeface="ＭＳ Ｐゴシック" charset="0"/>
                <a:cs typeface="ＭＳ Ｐゴシック" charset="0"/>
              </a:rPr>
              <a:t> pop art </a:t>
            </a:r>
            <a:r>
              <a:rPr lang="en-US" dirty="0" err="1">
                <a:ea typeface="ＭＳ Ｐゴシック" charset="0"/>
                <a:cs typeface="ＭＳ Ｐゴシック" charset="0"/>
              </a:rPr>
              <a:t>elke</a:t>
            </a:r>
            <a:r>
              <a:rPr lang="en-US" dirty="0">
                <a:ea typeface="ＭＳ Ｐゴシック" charset="0"/>
                <a:cs typeface="ＭＳ Ｐゴシック" charset="0"/>
              </a:rPr>
              <a:t> </a:t>
            </a:r>
            <a:r>
              <a:rPr lang="en-US" dirty="0" err="1">
                <a:ea typeface="ＭＳ Ｐゴシック" charset="0"/>
                <a:cs typeface="ＭＳ Ｐゴシック" charset="0"/>
              </a:rPr>
              <a:t>emotionele</a:t>
            </a:r>
            <a:r>
              <a:rPr lang="en-US" dirty="0">
                <a:ea typeface="ＭＳ Ｐゴシック" charset="0"/>
                <a:cs typeface="ＭＳ Ｐゴシック" charset="0"/>
              </a:rPr>
              <a:t> </a:t>
            </a:r>
            <a:r>
              <a:rPr lang="en-US" dirty="0" err="1">
                <a:ea typeface="ＭＳ Ｐゴシック" charset="0"/>
                <a:cs typeface="ＭＳ Ｐゴシック" charset="0"/>
              </a:rPr>
              <a:t>relatie</a:t>
            </a:r>
            <a:r>
              <a:rPr lang="en-US" dirty="0">
                <a:ea typeface="ＭＳ Ｐゴシック" charset="0"/>
                <a:cs typeface="ＭＳ Ｐゴシック" charset="0"/>
              </a:rPr>
              <a:t> van de </a:t>
            </a:r>
            <a:r>
              <a:rPr lang="en-US" dirty="0" err="1">
                <a:ea typeface="ＭＳ Ｐゴシック" charset="0"/>
                <a:cs typeface="ＭＳ Ｐゴシック" charset="0"/>
              </a:rPr>
              <a:t>kunstenaar</a:t>
            </a:r>
            <a:r>
              <a:rPr lang="en-US" dirty="0">
                <a:ea typeface="ＭＳ Ｐゴシック" charset="0"/>
                <a:cs typeface="ＭＳ Ｐゴシック" charset="0"/>
              </a:rPr>
              <a:t> met het </a:t>
            </a:r>
            <a:r>
              <a:rPr lang="en-US" dirty="0" err="1">
                <a:ea typeface="ＭＳ Ｐゴシック" charset="0"/>
                <a:cs typeface="ＭＳ Ｐゴシック" charset="0"/>
              </a:rPr>
              <a:t>kunstwerk</a:t>
            </a:r>
            <a:r>
              <a:rPr lang="en-US" dirty="0">
                <a:ea typeface="ＭＳ Ｐゴシック" charset="0"/>
                <a:cs typeface="ＭＳ Ｐゴシック" charset="0"/>
              </a:rPr>
              <a:t> </a:t>
            </a:r>
            <a:r>
              <a:rPr lang="en-US" dirty="0" err="1">
                <a:ea typeface="ＭＳ Ｐゴシック" charset="0"/>
                <a:cs typeface="ＭＳ Ｐゴシック" charset="0"/>
              </a:rPr>
              <a:t>te</a:t>
            </a:r>
            <a:r>
              <a:rPr lang="en-US" dirty="0">
                <a:ea typeface="ＭＳ Ｐゴシック" charset="0"/>
                <a:cs typeface="ＭＳ Ｐゴシック" charset="0"/>
              </a:rPr>
              <a:t> </a:t>
            </a:r>
            <a:r>
              <a:rPr lang="en-US" dirty="0" err="1">
                <a:ea typeface="ＭＳ Ｐゴシック" charset="0"/>
                <a:cs typeface="ＭＳ Ｐゴシック" charset="0"/>
              </a:rPr>
              <a:t>voorkomen</a:t>
            </a:r>
            <a:r>
              <a:rPr lang="en-US" dirty="0">
                <a:ea typeface="ＭＳ Ｐゴシック" charset="0"/>
                <a:cs typeface="ＭＳ Ｐゴシック" charset="0"/>
              </a:rPr>
              <a:t>. De pop- </a:t>
            </a:r>
            <a:r>
              <a:rPr lang="en-US" dirty="0" err="1">
                <a:ea typeface="ＭＳ Ｐゴシック" charset="0"/>
                <a:cs typeface="ＭＳ Ｐゴシック" charset="0"/>
              </a:rPr>
              <a:t>kunstenaar</a:t>
            </a:r>
            <a:r>
              <a:rPr lang="en-US" dirty="0">
                <a:ea typeface="ＭＳ Ｐゴシック" charset="0"/>
                <a:cs typeface="ＭＳ Ｐゴシック" charset="0"/>
              </a:rPr>
              <a:t> </a:t>
            </a:r>
            <a:r>
              <a:rPr lang="en-US" dirty="0" err="1">
                <a:ea typeface="ＭＳ Ｐゴシック" charset="0"/>
                <a:cs typeface="ＭＳ Ｐゴシック" charset="0"/>
              </a:rPr>
              <a:t>wil</a:t>
            </a:r>
            <a:r>
              <a:rPr lang="en-US" dirty="0">
                <a:ea typeface="ＭＳ Ｐゴシック" charset="0"/>
                <a:cs typeface="ＭＳ Ｐゴシック" charset="0"/>
              </a:rPr>
              <a:t> in het </a:t>
            </a:r>
            <a:r>
              <a:rPr lang="en-US" dirty="0" err="1">
                <a:ea typeface="ＭＳ Ｐゴシック" charset="0"/>
                <a:cs typeface="ＭＳ Ｐゴシック" charset="0"/>
              </a:rPr>
              <a:t>algemeen</a:t>
            </a:r>
            <a:r>
              <a:rPr lang="en-US" dirty="0">
                <a:ea typeface="ＭＳ Ｐゴシック" charset="0"/>
                <a:cs typeface="ＭＳ Ｐゴシック" charset="0"/>
              </a:rPr>
              <a:t> </a:t>
            </a:r>
            <a:r>
              <a:rPr lang="en-US" dirty="0" err="1">
                <a:ea typeface="ＭＳ Ｐゴシック" charset="0"/>
                <a:cs typeface="ＭＳ Ｐゴシック" charset="0"/>
              </a:rPr>
              <a:t>niet</a:t>
            </a:r>
            <a:r>
              <a:rPr lang="en-US" dirty="0">
                <a:ea typeface="ＭＳ Ｐゴシック" charset="0"/>
                <a:cs typeface="ＭＳ Ｐゴシック" charset="0"/>
              </a:rPr>
              <a:t> de </a:t>
            </a:r>
            <a:r>
              <a:rPr lang="en-US" dirty="0" err="1">
                <a:ea typeface="ＭＳ Ｐゴシック" charset="0"/>
                <a:cs typeface="ＭＳ Ｐゴシック" charset="0"/>
              </a:rPr>
              <a:t>indruk</a:t>
            </a:r>
            <a:r>
              <a:rPr lang="en-US" dirty="0">
                <a:ea typeface="ＭＳ Ｐゴシック" charset="0"/>
                <a:cs typeface="ＭＳ Ｐゴシック" charset="0"/>
              </a:rPr>
              <a:t> </a:t>
            </a:r>
            <a:r>
              <a:rPr lang="en-US" dirty="0" err="1">
                <a:ea typeface="ＭＳ Ｐゴシック" charset="0"/>
                <a:cs typeface="ＭＳ Ｐゴシック" charset="0"/>
              </a:rPr>
              <a:t>wekken</a:t>
            </a:r>
            <a:r>
              <a:rPr lang="en-US" dirty="0">
                <a:ea typeface="ＭＳ Ｐゴシック" charset="0"/>
                <a:cs typeface="ＭＳ Ｐゴシック" charset="0"/>
              </a:rPr>
              <a:t> </a:t>
            </a:r>
            <a:r>
              <a:rPr lang="en-US" dirty="0" err="1">
                <a:ea typeface="ＭＳ Ｐゴシック" charset="0"/>
                <a:cs typeface="ＭＳ Ｐゴシック" charset="0"/>
              </a:rPr>
              <a:t>dat</a:t>
            </a:r>
            <a:r>
              <a:rPr lang="en-US" dirty="0">
                <a:ea typeface="ＭＳ Ｐゴシック" charset="0"/>
                <a:cs typeface="ＭＳ Ｐゴシック" charset="0"/>
              </a:rPr>
              <a:t> het </a:t>
            </a:r>
            <a:r>
              <a:rPr lang="en-US" dirty="0" err="1">
                <a:ea typeface="ＭＳ Ｐゴシック" charset="0"/>
                <a:cs typeface="ＭＳ Ｐゴシック" charset="0"/>
              </a:rPr>
              <a:t>kunstwerk</a:t>
            </a:r>
            <a:r>
              <a:rPr lang="en-US" dirty="0">
                <a:ea typeface="ＭＳ Ｐゴシック" charset="0"/>
                <a:cs typeface="ＭＳ Ｐゴシック" charset="0"/>
              </a:rPr>
              <a:t> </a:t>
            </a:r>
            <a:r>
              <a:rPr lang="en-US" dirty="0" err="1">
                <a:ea typeface="ＭＳ Ｐゴシック" charset="0"/>
                <a:cs typeface="ＭＳ Ｐゴシック" charset="0"/>
              </a:rPr>
              <a:t>handwerk</a:t>
            </a:r>
            <a:r>
              <a:rPr lang="en-US" dirty="0">
                <a:ea typeface="ＭＳ Ｐゴシック" charset="0"/>
                <a:cs typeface="ＭＳ Ｐゴシック" charset="0"/>
              </a:rPr>
              <a:t> is. </a:t>
            </a:r>
            <a:r>
              <a:rPr lang="en-US" dirty="0" err="1">
                <a:ea typeface="ＭＳ Ｐゴシック" charset="0"/>
                <a:cs typeface="ＭＳ Ｐゴシック" charset="0"/>
              </a:rPr>
              <a:t>Daarom</a:t>
            </a:r>
            <a:r>
              <a:rPr lang="en-US" dirty="0">
                <a:ea typeface="ＭＳ Ｐゴシック" charset="0"/>
                <a:cs typeface="ＭＳ Ｐゴシック" charset="0"/>
              </a:rPr>
              <a:t> </a:t>
            </a:r>
            <a:r>
              <a:rPr lang="en-US" dirty="0" err="1">
                <a:ea typeface="ＭＳ Ｐゴシック" charset="0"/>
                <a:cs typeface="ＭＳ Ｐゴシック" charset="0"/>
              </a:rPr>
              <a:t>maakt</a:t>
            </a:r>
            <a:r>
              <a:rPr lang="en-US" dirty="0">
                <a:ea typeface="ＭＳ Ｐゴシック" charset="0"/>
                <a:cs typeface="ＭＳ Ｐゴシック" charset="0"/>
              </a:rPr>
              <a:t> </a:t>
            </a:r>
            <a:r>
              <a:rPr lang="en-US" dirty="0" err="1">
                <a:ea typeface="ＭＳ Ｐゴシック" charset="0"/>
                <a:cs typeface="ＭＳ Ｐゴシック" charset="0"/>
              </a:rPr>
              <a:t>hij</a:t>
            </a:r>
            <a:r>
              <a:rPr lang="en-US" dirty="0">
                <a:ea typeface="ＭＳ Ｐゴシック" charset="0"/>
                <a:cs typeface="ＭＳ Ｐゴシック" charset="0"/>
              </a:rPr>
              <a:t> </a:t>
            </a:r>
            <a:r>
              <a:rPr lang="en-US" dirty="0" err="1">
                <a:ea typeface="ＭＳ Ｐゴシック" charset="0"/>
                <a:cs typeface="ＭＳ Ｐゴシック" charset="0"/>
              </a:rPr>
              <a:t>vaak</a:t>
            </a:r>
            <a:r>
              <a:rPr lang="en-US" dirty="0">
                <a:ea typeface="ＭＳ Ｐゴシック" charset="0"/>
                <a:cs typeface="ＭＳ Ｐゴシック" charset="0"/>
              </a:rPr>
              <a:t> </a:t>
            </a:r>
            <a:r>
              <a:rPr lang="en-US" dirty="0" err="1">
                <a:ea typeface="ＭＳ Ｐゴシック" charset="0"/>
                <a:cs typeface="ＭＳ Ｐゴシック" charset="0"/>
              </a:rPr>
              <a:t>gebruik</a:t>
            </a:r>
            <a:r>
              <a:rPr lang="en-US" dirty="0">
                <a:ea typeface="ＭＳ Ｐゴシック" charset="0"/>
                <a:cs typeface="ＭＳ Ｐゴシック" charset="0"/>
              </a:rPr>
              <a:t> van </a:t>
            </a:r>
            <a:r>
              <a:rPr lang="en-US" dirty="0" err="1">
                <a:ea typeface="ＭＳ Ｐゴシック" charset="0"/>
                <a:cs typeface="ＭＳ Ｐゴシック" charset="0"/>
              </a:rPr>
              <a:t>onpersoonlijke</a:t>
            </a:r>
            <a:r>
              <a:rPr lang="en-US" dirty="0">
                <a:ea typeface="ＭＳ Ｐゴシック" charset="0"/>
                <a:cs typeface="ＭＳ Ｐゴシック" charset="0"/>
              </a:rPr>
              <a:t> </a:t>
            </a:r>
            <a:r>
              <a:rPr lang="en-US" dirty="0" err="1">
                <a:ea typeface="ＭＳ Ｐゴシック" charset="0"/>
                <a:cs typeface="ＭＳ Ｐゴシック" charset="0"/>
              </a:rPr>
              <a:t>mechanische</a:t>
            </a:r>
            <a:r>
              <a:rPr lang="en-US" dirty="0">
                <a:ea typeface="ＭＳ Ｐゴシック" charset="0"/>
                <a:cs typeface="ＭＳ Ｐゴシック" charset="0"/>
              </a:rPr>
              <a:t> </a:t>
            </a:r>
            <a:r>
              <a:rPr lang="en-US" dirty="0" err="1">
                <a:ea typeface="ＭＳ Ｐゴシック" charset="0"/>
                <a:cs typeface="ＭＳ Ｐゴシック" charset="0"/>
              </a:rPr>
              <a:t>druktechnieken</a:t>
            </a:r>
            <a:r>
              <a:rPr lang="en-US" dirty="0">
                <a:ea typeface="ＭＳ Ｐゴシック" charset="0"/>
                <a:cs typeface="ＭＳ Ｐゴシック" charset="0"/>
              </a:rPr>
              <a:t> </a:t>
            </a:r>
            <a:r>
              <a:rPr lang="en-US" dirty="0" err="1">
                <a:ea typeface="ＭＳ Ｐゴシック" charset="0"/>
                <a:cs typeface="ＭＳ Ｐゴシック" charset="0"/>
              </a:rPr>
              <a:t>uit</a:t>
            </a:r>
            <a:r>
              <a:rPr lang="en-US" dirty="0">
                <a:ea typeface="ＭＳ Ｐゴシック" charset="0"/>
                <a:cs typeface="ＭＳ Ｐゴシック" charset="0"/>
              </a:rPr>
              <a:t> de </a:t>
            </a:r>
            <a:r>
              <a:rPr lang="en-US" dirty="0" err="1">
                <a:ea typeface="ＭＳ Ｐゴシック" charset="0"/>
                <a:cs typeface="ＭＳ Ｐゴシック" charset="0"/>
              </a:rPr>
              <a:t>reclamekunst</a:t>
            </a:r>
            <a:r>
              <a:rPr lang="en-US" dirty="0">
                <a:ea typeface="ＭＳ Ｐゴシック" charset="0"/>
                <a:cs typeface="ＭＳ Ｐゴシック" charset="0"/>
              </a:rPr>
              <a:t>, </a:t>
            </a:r>
            <a:r>
              <a:rPr lang="en-US" dirty="0" err="1">
                <a:ea typeface="ＭＳ Ｐゴシック" charset="0"/>
                <a:cs typeface="ＭＳ Ｐゴシック" charset="0"/>
              </a:rPr>
              <a:t>zoals</a:t>
            </a:r>
            <a:r>
              <a:rPr lang="en-US" dirty="0">
                <a:ea typeface="ＭＳ Ｐゴシック" charset="0"/>
                <a:cs typeface="ＭＳ Ｐゴシック" charset="0"/>
              </a:rPr>
              <a:t> de </a:t>
            </a:r>
            <a:r>
              <a:rPr lang="en-US" dirty="0" err="1">
                <a:ea typeface="ＭＳ Ｐゴシック" charset="0"/>
                <a:cs typeface="ＭＳ Ｐゴシック" charset="0"/>
              </a:rPr>
              <a:t>zeefdruk</a:t>
            </a:r>
            <a:r>
              <a:rPr lang="en-US" dirty="0">
                <a:ea typeface="ＭＳ Ｐゴシック" charset="0"/>
                <a:cs typeface="ＭＳ Ｐゴシック" charset="0"/>
              </a:rPr>
              <a:t> </a:t>
            </a:r>
            <a:r>
              <a:rPr lang="en-US" dirty="0" err="1">
                <a:ea typeface="ＭＳ Ｐゴシック" charset="0"/>
                <a:cs typeface="ＭＳ Ｐゴシック" charset="0"/>
              </a:rPr>
              <a:t>en</a:t>
            </a:r>
            <a:r>
              <a:rPr lang="en-US" dirty="0">
                <a:ea typeface="ＭＳ Ｐゴシック" charset="0"/>
                <a:cs typeface="ＭＳ Ｐゴシック" charset="0"/>
              </a:rPr>
              <a:t> het </a:t>
            </a:r>
            <a:r>
              <a:rPr lang="en-US" dirty="0" err="1">
                <a:ea typeface="ＭＳ Ｐゴシック" charset="0"/>
                <a:cs typeface="ＭＳ Ｐゴシック" charset="0"/>
              </a:rPr>
              <a:t>werken</a:t>
            </a:r>
            <a:r>
              <a:rPr lang="en-US" dirty="0">
                <a:ea typeface="ＭＳ Ｐゴシック" charset="0"/>
                <a:cs typeface="ＭＳ Ｐゴシック" charset="0"/>
              </a:rPr>
              <a:t> met </a:t>
            </a:r>
            <a:r>
              <a:rPr lang="en-US" dirty="0" err="1">
                <a:ea typeface="ＭＳ Ｐゴシック" charset="0"/>
                <a:cs typeface="ＭＳ Ｐゴシック" charset="0"/>
              </a:rPr>
              <a:t>rasters</a:t>
            </a:r>
            <a:r>
              <a:rPr lang="en-US" dirty="0">
                <a:ea typeface="ＭＳ Ｐゴシック" charset="0"/>
                <a:cs typeface="ＭＳ Ｐゴシック" charset="0"/>
              </a:rPr>
              <a:t> </a:t>
            </a:r>
            <a:r>
              <a:rPr lang="en-US" dirty="0" err="1">
                <a:ea typeface="ＭＳ Ｐゴシック" charset="0"/>
                <a:cs typeface="ＭＳ Ｐゴシック" charset="0"/>
              </a:rPr>
              <a:t>en</a:t>
            </a:r>
            <a:r>
              <a:rPr lang="en-US" dirty="0">
                <a:ea typeface="ＭＳ Ｐゴシック" charset="0"/>
                <a:cs typeface="ＭＳ Ｐゴシック" charset="0"/>
              </a:rPr>
              <a:t> </a:t>
            </a:r>
            <a:r>
              <a:rPr lang="en-US" dirty="0" err="1">
                <a:ea typeface="ＭＳ Ｐゴシック" charset="0"/>
                <a:cs typeface="ＭＳ Ｐゴシック" charset="0"/>
              </a:rPr>
              <a:t>fotografische</a:t>
            </a:r>
            <a:r>
              <a:rPr lang="en-US" dirty="0">
                <a:ea typeface="ＭＳ Ｐゴシック" charset="0"/>
                <a:cs typeface="ＭＳ Ｐゴシック" charset="0"/>
              </a:rPr>
              <a:t> </a:t>
            </a:r>
            <a:r>
              <a:rPr lang="en-US" dirty="0" err="1">
                <a:ea typeface="ＭＳ Ｐゴシック" charset="0"/>
                <a:cs typeface="ＭＳ Ｐゴシック" charset="0"/>
              </a:rPr>
              <a:t>procédé's</a:t>
            </a:r>
            <a:r>
              <a:rPr lang="en-US" dirty="0">
                <a:ea typeface="ＭＳ Ｐゴシック" charset="0"/>
                <a:cs typeface="ＭＳ Ｐゴシック" charset="0"/>
              </a:rPr>
              <a:t>. </a:t>
            </a:r>
            <a:r>
              <a:rPr lang="en-US" dirty="0" err="1">
                <a:ea typeface="ＭＳ Ｐゴシック" charset="0"/>
                <a:cs typeface="ＭＳ Ｐゴシック" charset="0"/>
              </a:rPr>
              <a:t>Hij</a:t>
            </a:r>
            <a:r>
              <a:rPr lang="en-US" dirty="0">
                <a:ea typeface="ＭＳ Ｐゴシック" charset="0"/>
                <a:cs typeface="ＭＳ Ｐゴシック" charset="0"/>
              </a:rPr>
              <a:t> </a:t>
            </a:r>
            <a:r>
              <a:rPr lang="en-US" dirty="0" err="1">
                <a:ea typeface="ＭＳ Ｐゴシック" charset="0"/>
                <a:cs typeface="ＭＳ Ｐゴシック" charset="0"/>
              </a:rPr>
              <a:t>schildert</a:t>
            </a:r>
            <a:r>
              <a:rPr lang="en-US" dirty="0">
                <a:ea typeface="ＭＳ Ｐゴシック" charset="0"/>
                <a:cs typeface="ＭＳ Ｐゴシック" charset="0"/>
              </a:rPr>
              <a:t> </a:t>
            </a:r>
            <a:r>
              <a:rPr lang="en-US" dirty="0" err="1">
                <a:ea typeface="ＭＳ Ｐゴシック" charset="0"/>
                <a:cs typeface="ＭＳ Ｐゴシック" charset="0"/>
              </a:rPr>
              <a:t>bij</a:t>
            </a:r>
            <a:r>
              <a:rPr lang="en-US" dirty="0">
                <a:ea typeface="ＭＳ Ｐゴシック" charset="0"/>
                <a:cs typeface="ＭＳ Ｐゴシック" charset="0"/>
              </a:rPr>
              <a:t> </a:t>
            </a:r>
            <a:r>
              <a:rPr lang="en-US" dirty="0" err="1">
                <a:ea typeface="ＭＳ Ｐゴシック" charset="0"/>
                <a:cs typeface="ＭＳ Ｐゴシック" charset="0"/>
              </a:rPr>
              <a:t>voorkeur</a:t>
            </a:r>
            <a:r>
              <a:rPr lang="en-US" dirty="0">
                <a:ea typeface="ＭＳ Ｐゴシック" charset="0"/>
                <a:cs typeface="ＭＳ Ｐゴシック" charset="0"/>
              </a:rPr>
              <a:t> met </a:t>
            </a:r>
            <a:r>
              <a:rPr lang="en-US" dirty="0" err="1">
                <a:ea typeface="ＭＳ Ｐゴシック" charset="0"/>
                <a:cs typeface="ＭＳ Ｐゴシック" charset="0"/>
              </a:rPr>
              <a:t>fel</a:t>
            </a:r>
            <a:r>
              <a:rPr lang="en-US" dirty="0">
                <a:ea typeface="ＭＳ Ｐゴシック" charset="0"/>
                <a:cs typeface="ＭＳ Ｐゴシック" charset="0"/>
              </a:rPr>
              <a:t> </a:t>
            </a:r>
            <a:r>
              <a:rPr lang="en-US" dirty="0" err="1">
                <a:ea typeface="ＭＳ Ｐゴシック" charset="0"/>
                <a:cs typeface="ＭＳ Ｐゴシック" charset="0"/>
              </a:rPr>
              <a:t>gekleurde</a:t>
            </a:r>
            <a:r>
              <a:rPr lang="en-US" dirty="0">
                <a:ea typeface="ＭＳ Ｐゴシック" charset="0"/>
                <a:cs typeface="ＭＳ Ｐゴシック" charset="0"/>
              </a:rPr>
              <a:t> plastic-, </a:t>
            </a:r>
            <a:r>
              <a:rPr lang="en-US" dirty="0" err="1">
                <a:ea typeface="ＭＳ Ｐゴシック" charset="0"/>
                <a:cs typeface="ＭＳ Ｐゴシック" charset="0"/>
              </a:rPr>
              <a:t>metaal</a:t>
            </a:r>
            <a:r>
              <a:rPr lang="en-US" dirty="0">
                <a:ea typeface="ＭＳ Ｐゴシック" charset="0"/>
                <a:cs typeface="ＭＳ Ｐゴシック" charset="0"/>
              </a:rPr>
              <a:t>- of </a:t>
            </a:r>
            <a:r>
              <a:rPr lang="en-US" dirty="0" err="1">
                <a:ea typeface="ＭＳ Ｐゴシック" charset="0"/>
                <a:cs typeface="ＭＳ Ｐゴシック" charset="0"/>
              </a:rPr>
              <a:t>èmailverven</a:t>
            </a:r>
            <a:r>
              <a:rPr lang="en-US" dirty="0">
                <a:ea typeface="ＭＳ Ｐゴシック" charset="0"/>
                <a:cs typeface="ＭＳ Ｐゴシック" charset="0"/>
              </a:rPr>
              <a:t>.</a:t>
            </a:r>
            <a:endParaRPr lang="en-US" dirty="0">
              <a:solidFill>
                <a:srgbClr val="FFFFFF"/>
              </a:solidFill>
              <a:ea typeface="ＭＳ Ｐゴシック" charset="0"/>
              <a:cs typeface="ＭＳ Ｐゴシック" charset="0"/>
            </a:endParaRPr>
          </a:p>
          <a:p>
            <a:endParaRPr lang="en-US" dirty="0">
              <a:ea typeface="ＭＳ Ｐゴシック" charset="0"/>
              <a:cs typeface="ＭＳ Ｐゴシック" charset="0"/>
            </a:endParaRPr>
          </a:p>
        </p:txBody>
      </p:sp>
      <p:sp>
        <p:nvSpPr>
          <p:cNvPr id="5222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5475" eaLnBrk="0" hangingPunct="0">
              <a:defRPr sz="2300">
                <a:solidFill>
                  <a:schemeClr val="tx1"/>
                </a:solidFill>
                <a:latin typeface="Times New Roman" charset="0"/>
                <a:ea typeface="ＭＳ Ｐゴシック" charset="0"/>
                <a:cs typeface="ＭＳ Ｐゴシック" charset="0"/>
              </a:defRPr>
            </a:lvl1pPr>
            <a:lvl2pPr marL="702756" indent="-270291" defTabSz="905475" eaLnBrk="0" hangingPunct="0">
              <a:defRPr sz="2300">
                <a:solidFill>
                  <a:schemeClr val="tx1"/>
                </a:solidFill>
                <a:latin typeface="Times New Roman" charset="0"/>
                <a:ea typeface="ＭＳ Ｐゴシック" charset="0"/>
              </a:defRPr>
            </a:lvl2pPr>
            <a:lvl3pPr marL="1081164" indent="-216233" defTabSz="905475" eaLnBrk="0" hangingPunct="0">
              <a:defRPr sz="2300">
                <a:solidFill>
                  <a:schemeClr val="tx1"/>
                </a:solidFill>
                <a:latin typeface="Times New Roman" charset="0"/>
                <a:ea typeface="ＭＳ Ｐゴシック" charset="0"/>
              </a:defRPr>
            </a:lvl3pPr>
            <a:lvl4pPr marL="1513629" indent="-216233" defTabSz="905475" eaLnBrk="0" hangingPunct="0">
              <a:defRPr sz="2300">
                <a:solidFill>
                  <a:schemeClr val="tx1"/>
                </a:solidFill>
                <a:latin typeface="Times New Roman" charset="0"/>
                <a:ea typeface="ＭＳ Ｐゴシック" charset="0"/>
              </a:defRPr>
            </a:lvl4pPr>
            <a:lvl5pPr marL="1946095" indent="-216233" defTabSz="905475" eaLnBrk="0" hangingPunct="0">
              <a:defRPr sz="2300">
                <a:solidFill>
                  <a:schemeClr val="tx1"/>
                </a:solidFill>
                <a:latin typeface="Times New Roman" charset="0"/>
                <a:ea typeface="ＭＳ Ｐゴシック" charset="0"/>
              </a:defRPr>
            </a:lvl5pPr>
            <a:lvl6pPr marL="2378560" indent="-216233" defTabSz="90547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0547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0547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0547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6ADB09B6-3643-414A-9A54-FF856FBC3296}" type="slidenum">
              <a:rPr lang="en-US" sz="1200"/>
              <a:pPr eaLnBrk="1" hangingPunct="1"/>
              <a:t>17</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5475" eaLnBrk="0" hangingPunct="0">
              <a:defRPr sz="2300">
                <a:solidFill>
                  <a:schemeClr val="tx1"/>
                </a:solidFill>
                <a:latin typeface="Times New Roman" charset="0"/>
                <a:ea typeface="ＭＳ Ｐゴシック" charset="0"/>
                <a:cs typeface="ＭＳ Ｐゴシック" charset="0"/>
              </a:defRPr>
            </a:lvl1pPr>
            <a:lvl2pPr marL="702756" indent="-270291" defTabSz="905475" eaLnBrk="0" hangingPunct="0">
              <a:defRPr sz="2300">
                <a:solidFill>
                  <a:schemeClr val="tx1"/>
                </a:solidFill>
                <a:latin typeface="Times New Roman" charset="0"/>
                <a:ea typeface="ＭＳ Ｐゴシック" charset="0"/>
              </a:defRPr>
            </a:lvl2pPr>
            <a:lvl3pPr marL="1081164" indent="-216233" defTabSz="905475" eaLnBrk="0" hangingPunct="0">
              <a:defRPr sz="2300">
                <a:solidFill>
                  <a:schemeClr val="tx1"/>
                </a:solidFill>
                <a:latin typeface="Times New Roman" charset="0"/>
                <a:ea typeface="ＭＳ Ｐゴシック" charset="0"/>
              </a:defRPr>
            </a:lvl3pPr>
            <a:lvl4pPr marL="1513629" indent="-216233" defTabSz="905475" eaLnBrk="0" hangingPunct="0">
              <a:defRPr sz="2300">
                <a:solidFill>
                  <a:schemeClr val="tx1"/>
                </a:solidFill>
                <a:latin typeface="Times New Roman" charset="0"/>
                <a:ea typeface="ＭＳ Ｐゴシック" charset="0"/>
              </a:defRPr>
            </a:lvl4pPr>
            <a:lvl5pPr marL="1946095" indent="-216233" defTabSz="905475" eaLnBrk="0" hangingPunct="0">
              <a:defRPr sz="2300">
                <a:solidFill>
                  <a:schemeClr val="tx1"/>
                </a:solidFill>
                <a:latin typeface="Times New Roman" charset="0"/>
                <a:ea typeface="ＭＳ Ｐゴシック" charset="0"/>
              </a:defRPr>
            </a:lvl5pPr>
            <a:lvl6pPr marL="2378560" indent="-216233" defTabSz="90547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0547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0547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0547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47776BF3-BEA3-A248-8192-DC7E8C26F042}" type="slidenum">
              <a:rPr lang="nl-NL" sz="1200"/>
              <a:pPr eaLnBrk="1" hangingPunct="1"/>
              <a:t>19</a:t>
            </a:fld>
            <a:endParaRPr lang="nl-NL" sz="120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nl-NL">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22FA2D-A17D-DB47-AE6B-97CDB0DA5F37}" type="slidenum">
              <a:rPr lang="nl-NL"/>
              <a:pPr/>
              <a:t>20</a:t>
            </a:fld>
            <a:endParaRPr lang="nl-NL"/>
          </a:p>
        </p:txBody>
      </p:sp>
      <p:sp>
        <p:nvSpPr>
          <p:cNvPr id="61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147" name="Rectangle 3"/>
          <p:cNvSpPr>
            <a:spLocks noGrp="1" noChangeArrowheads="1"/>
          </p:cNvSpPr>
          <p:nvPr>
            <p:ph type="body" idx="1"/>
          </p:nvPr>
        </p:nvSpPr>
        <p:spPr/>
        <p:txBody>
          <a:bodyPr/>
          <a:lstStyle/>
          <a:p>
            <a:endParaRPr lang="nl-NL"/>
          </a:p>
        </p:txBody>
      </p:sp>
    </p:spTree>
    <p:extLst>
      <p:ext uri="{BB962C8B-B14F-4D97-AF65-F5344CB8AC3E}">
        <p14:creationId xmlns:p14="http://schemas.microsoft.com/office/powerpoint/2010/main" val="2665176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EC3C5-5424-494D-9119-7C44DBDFF4F8}" type="slidenum">
              <a:rPr lang="nl-NL"/>
              <a:pPr/>
              <a:t>21</a:t>
            </a:fld>
            <a:endParaRPr lang="nl-NL"/>
          </a:p>
        </p:txBody>
      </p:sp>
      <p:sp>
        <p:nvSpPr>
          <p:cNvPr id="348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4819" name="Rectangle 3"/>
          <p:cNvSpPr>
            <a:spLocks noGrp="1" noChangeArrowheads="1"/>
          </p:cNvSpPr>
          <p:nvPr>
            <p:ph type="body" idx="1"/>
          </p:nvPr>
        </p:nvSpPr>
        <p:spPr/>
        <p:txBody>
          <a:bodyPr/>
          <a:lstStyle/>
          <a:p>
            <a:endParaRPr lang="nl-NL"/>
          </a:p>
        </p:txBody>
      </p:sp>
    </p:spTree>
    <p:extLst>
      <p:ext uri="{BB962C8B-B14F-4D97-AF65-F5344CB8AC3E}">
        <p14:creationId xmlns:p14="http://schemas.microsoft.com/office/powerpoint/2010/main" val="6799624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2.wdp"/><Relationship Id="rId7" Type="http://schemas.microsoft.com/office/2007/relationships/hdphoto" Target="../media/hdphoto5.wdp"/><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4.wdp"/><Relationship Id="rId4" Type="http://schemas.microsoft.com/office/2007/relationships/hdphoto" Target="../media/hdphoto3.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jpeg"/><Relationship Id="rId1" Type="http://schemas.openxmlformats.org/officeDocument/2006/relationships/slideMaster" Target="../slideMasters/slideMaster1.xml"/><Relationship Id="rId5" Type="http://schemas.microsoft.com/office/2007/relationships/hdphoto" Target="../media/hdphoto7.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jpeg"/><Relationship Id="rId1" Type="http://schemas.openxmlformats.org/officeDocument/2006/relationships/slideMaster" Target="../slideMasters/slideMaster1.xml"/><Relationship Id="rId5" Type="http://schemas.microsoft.com/office/2007/relationships/hdphoto" Target="../media/hdphoto9.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4.jpeg"/><Relationship Id="rId1" Type="http://schemas.openxmlformats.org/officeDocument/2006/relationships/slideMaster" Target="../slideMasters/slideMaster1.xml"/><Relationship Id="rId5" Type="http://schemas.microsoft.com/office/2007/relationships/hdphoto" Target="../media/hdphoto7.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6" cstate="email">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8"/>
                  <a:srcRect/>
                  <a:tile tx="6350" ty="-127000" sx="65000" sy="64000" flip="none" algn="tl"/>
                </a:blipFill>
              </a:defRPr>
            </a:lvl1pPr>
          </a:lstStyle>
          <a:p>
            <a:r>
              <a:rPr lang="nl-NL"/>
              <a:t>Klik om stijl te bewerken</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F31A2FB9-537C-9B43-B298-FAAE36615D87}" type="datetimeFigureOut">
              <a:rPr lang="nl-NL" smtClean="0"/>
              <a:t>09-04-19</a:t>
            </a:fld>
            <a:endParaRPr lang="nl-NL"/>
          </a:p>
        </p:txBody>
      </p:sp>
      <p:sp>
        <p:nvSpPr>
          <p:cNvPr id="5" name="Footer Placeholder 4"/>
          <p:cNvSpPr>
            <a:spLocks noGrp="1"/>
          </p:cNvSpPr>
          <p:nvPr>
            <p:ph type="ftr" sz="quarter" idx="11"/>
          </p:nvPr>
        </p:nvSpPr>
        <p:spPr>
          <a:xfrm>
            <a:off x="812805" y="6272785"/>
            <a:ext cx="4745736" cy="365125"/>
          </a:xfrm>
        </p:spPr>
        <p:txBody>
          <a:bodyPr/>
          <a:lstStyle/>
          <a:p>
            <a:endParaRPr lang="nl-NL"/>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0C56D361-2526-714B-8153-519CCDACEAF1}" type="slidenum">
              <a:rPr lang="nl-NL" smtClean="0"/>
              <a:t>‹nr.›</a:t>
            </a:fld>
            <a:endParaRPr lang="nl-NL"/>
          </a:p>
        </p:txBody>
      </p:sp>
    </p:spTree>
    <p:extLst>
      <p:ext uri="{BB962C8B-B14F-4D97-AF65-F5344CB8AC3E}">
        <p14:creationId xmlns:p14="http://schemas.microsoft.com/office/powerpoint/2010/main" val="1684930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Tekststijl van het model bewerken
Tweede niveau
Derde niveau
Vierde niveau
Vijfde niveau</a:t>
            </a:r>
            <a:endParaRPr lang="en-US"/>
          </a:p>
        </p:txBody>
      </p:sp>
      <p:sp>
        <p:nvSpPr>
          <p:cNvPr id="7" name="Date Placeholder 6"/>
          <p:cNvSpPr>
            <a:spLocks noGrp="1"/>
          </p:cNvSpPr>
          <p:nvPr>
            <p:ph type="dt" sz="half" idx="10"/>
          </p:nvPr>
        </p:nvSpPr>
        <p:spPr/>
        <p:txBody>
          <a:bodyPr/>
          <a:lstStyle/>
          <a:p>
            <a:fld id="{F31A2FB9-537C-9B43-B298-FAAE36615D87}" type="datetimeFigureOut">
              <a:rPr lang="nl-NL" smtClean="0"/>
              <a:t>09-04-19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0C56D361-2526-714B-8153-519CCDACEAF1}" type="slidenum">
              <a:rPr lang="nl-NL" smtClean="0"/>
              <a:t>‹nr.›</a:t>
            </a:fld>
            <a:endParaRPr lang="nl-NL"/>
          </a:p>
        </p:txBody>
      </p:sp>
    </p:spTree>
    <p:extLst>
      <p:ext uri="{BB962C8B-B14F-4D97-AF65-F5344CB8AC3E}">
        <p14:creationId xmlns:p14="http://schemas.microsoft.com/office/powerpoint/2010/main" val="2933856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nl-NL"/>
              <a:t>Klik om stijl te bewerken</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nl-NL"/>
              <a:t>Tekststijl van het model bewerken
Tweede niveau
Derde niveau
Vierde niveau
Vijfde niveau</a:t>
            </a:r>
            <a:endParaRPr lang="en-US" dirty="0"/>
          </a:p>
        </p:txBody>
      </p:sp>
      <p:sp>
        <p:nvSpPr>
          <p:cNvPr id="7" name="Date Placeholder 6"/>
          <p:cNvSpPr>
            <a:spLocks noGrp="1"/>
          </p:cNvSpPr>
          <p:nvPr>
            <p:ph type="dt" sz="half" idx="10"/>
          </p:nvPr>
        </p:nvSpPr>
        <p:spPr/>
        <p:txBody>
          <a:bodyPr/>
          <a:lstStyle/>
          <a:p>
            <a:fld id="{F31A2FB9-537C-9B43-B298-FAAE36615D87}" type="datetimeFigureOut">
              <a:rPr lang="nl-NL" smtClean="0"/>
              <a:t>09-04-19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0C56D361-2526-714B-8153-519CCDACEAF1}" type="slidenum">
              <a:rPr lang="nl-NL" smtClean="0"/>
              <a:t>‹nr.›</a:t>
            </a:fld>
            <a:endParaRPr lang="nl-NL"/>
          </a:p>
        </p:txBody>
      </p:sp>
    </p:spTree>
    <p:extLst>
      <p:ext uri="{BB962C8B-B14F-4D97-AF65-F5344CB8AC3E}">
        <p14:creationId xmlns:p14="http://schemas.microsoft.com/office/powerpoint/2010/main" val="3830854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nl-NL"/>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B6DC2A46-43EA-0545-8666-DC25AE449F7C}" type="slidenum">
              <a:rPr lang="en-US"/>
              <a:pPr>
                <a:defRPr/>
              </a:pPr>
              <a:t>‹nr.›</a:t>
            </a:fld>
            <a:endParaRPr lang="en-US"/>
          </a:p>
        </p:txBody>
      </p:sp>
    </p:spTree>
    <p:extLst>
      <p:ext uri="{BB962C8B-B14F-4D97-AF65-F5344CB8AC3E}">
        <p14:creationId xmlns:p14="http://schemas.microsoft.com/office/powerpoint/2010/main" val="2769942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nl-NL"/>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A7B716A6-8D85-9C47-A439-67A169529C54}" type="slidenum">
              <a:rPr lang="en-US"/>
              <a:pPr>
                <a:defRPr/>
              </a:pPr>
              <a:t>‹nr.›</a:t>
            </a:fld>
            <a:endParaRPr lang="en-US"/>
          </a:p>
        </p:txBody>
      </p:sp>
    </p:spTree>
    <p:extLst>
      <p:ext uri="{BB962C8B-B14F-4D97-AF65-F5344CB8AC3E}">
        <p14:creationId xmlns:p14="http://schemas.microsoft.com/office/powerpoint/2010/main" val="3864186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
Tweede niveau
Derde niveau
Vierde niveau
Vijfde niveau</a:t>
            </a:r>
            <a:endParaRPr lang="en-US" dirty="0"/>
          </a:p>
        </p:txBody>
      </p:sp>
      <p:sp>
        <p:nvSpPr>
          <p:cNvPr id="7" name="Date Placeholder 6"/>
          <p:cNvSpPr>
            <a:spLocks noGrp="1"/>
          </p:cNvSpPr>
          <p:nvPr>
            <p:ph type="dt" sz="half" idx="10"/>
          </p:nvPr>
        </p:nvSpPr>
        <p:spPr/>
        <p:txBody>
          <a:bodyPr/>
          <a:lstStyle/>
          <a:p>
            <a:fld id="{F31A2FB9-537C-9B43-B298-FAAE36615D87}" type="datetimeFigureOut">
              <a:rPr lang="nl-NL" smtClean="0"/>
              <a:t>09-04-19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0C56D361-2526-714B-8153-519CCDACEAF1}" type="slidenum">
              <a:rPr lang="nl-NL" smtClean="0"/>
              <a:t>‹nr.›</a:t>
            </a:fld>
            <a:endParaRPr lang="nl-NL"/>
          </a:p>
        </p:txBody>
      </p:sp>
    </p:spTree>
    <p:extLst>
      <p:ext uri="{BB962C8B-B14F-4D97-AF65-F5344CB8AC3E}">
        <p14:creationId xmlns:p14="http://schemas.microsoft.com/office/powerpoint/2010/main" val="89417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nl-NL"/>
              <a:t>Klik om stijl te bewerken</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
Tweede niveau
Derde niveau
Vierde niveau
Vijfde niveau</a:t>
            </a:r>
            <a:endParaRPr lang="en-US"/>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F31A2FB9-537C-9B43-B298-FAAE36615D87}" type="datetimeFigureOut">
              <a:rPr lang="nl-NL" smtClean="0"/>
              <a:t>09-04-19</a:t>
            </a:fld>
            <a:endParaRPr lang="nl-NL"/>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nl-NL"/>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0C56D361-2526-714B-8153-519CCDACEAF1}" type="slidenum">
              <a:rPr lang="nl-NL" smtClean="0"/>
              <a:t>‹nr.›</a:t>
            </a:fld>
            <a:endParaRPr lang="nl-NL"/>
          </a:p>
        </p:txBody>
      </p:sp>
    </p:spTree>
    <p:extLst>
      <p:ext uri="{BB962C8B-B14F-4D97-AF65-F5344CB8AC3E}">
        <p14:creationId xmlns:p14="http://schemas.microsoft.com/office/powerpoint/2010/main" val="2877230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F31A2FB9-537C-9B43-B298-FAAE36615D87}" type="datetimeFigureOut">
              <a:rPr lang="nl-NL" smtClean="0"/>
              <a:t>09-04-19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C56D361-2526-714B-8153-519CCDACEAF1}" type="slidenum">
              <a:rPr lang="nl-NL" smtClean="0"/>
              <a:t>‹nr.›</a:t>
            </a:fld>
            <a:endParaRPr lang="nl-NL"/>
          </a:p>
        </p:txBody>
      </p:sp>
    </p:spTree>
    <p:extLst>
      <p:ext uri="{BB962C8B-B14F-4D97-AF65-F5344CB8AC3E}">
        <p14:creationId xmlns:p14="http://schemas.microsoft.com/office/powerpoint/2010/main" val="68705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endParaRPr lang="en-US"/>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
Tweede niveau
Derde niveau
Vierde niveau
Vijfde niveau</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endParaRPr lang="en-US"/>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
Tweede niveau
Derde niveau
Vierde niveau
Vijfde niveau</a:t>
            </a:r>
            <a:endParaRPr lang="en-US" dirty="0"/>
          </a:p>
        </p:txBody>
      </p:sp>
      <p:sp>
        <p:nvSpPr>
          <p:cNvPr id="7" name="Date Placeholder 6"/>
          <p:cNvSpPr>
            <a:spLocks noGrp="1"/>
          </p:cNvSpPr>
          <p:nvPr>
            <p:ph type="dt" sz="half" idx="10"/>
          </p:nvPr>
        </p:nvSpPr>
        <p:spPr/>
        <p:txBody>
          <a:bodyPr/>
          <a:lstStyle/>
          <a:p>
            <a:fld id="{F31A2FB9-537C-9B43-B298-FAAE36615D87}" type="datetimeFigureOut">
              <a:rPr lang="nl-NL" smtClean="0"/>
              <a:t>09-04-19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0C56D361-2526-714B-8153-519CCDACEAF1}" type="slidenum">
              <a:rPr lang="nl-NL" smtClean="0"/>
              <a:t>‹nr.›</a:t>
            </a:fld>
            <a:endParaRPr lang="nl-NL"/>
          </a:p>
        </p:txBody>
      </p:sp>
      <p:sp>
        <p:nvSpPr>
          <p:cNvPr id="10" name="Title 9"/>
          <p:cNvSpPr>
            <a:spLocks noGrp="1"/>
          </p:cNvSpPr>
          <p:nvPr>
            <p:ph type="title"/>
          </p:nvPr>
        </p:nvSpPr>
        <p:spPr/>
        <p:txBody>
          <a:bodyPr/>
          <a:lstStyle/>
          <a:p>
            <a:r>
              <a:rPr lang="nl-NL"/>
              <a:t>Klik om stijl te bewerken</a:t>
            </a:r>
            <a:endParaRPr lang="en-US" dirty="0"/>
          </a:p>
        </p:txBody>
      </p:sp>
    </p:spTree>
    <p:extLst>
      <p:ext uri="{BB962C8B-B14F-4D97-AF65-F5344CB8AC3E}">
        <p14:creationId xmlns:p14="http://schemas.microsoft.com/office/powerpoint/2010/main" val="3851947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F31A2FB9-537C-9B43-B298-FAAE36615D87}" type="datetimeFigureOut">
              <a:rPr lang="nl-NL" smtClean="0"/>
              <a:t>09-04-19</a:t>
            </a:fld>
            <a:endParaRPr lang="nl-NL"/>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nl-NL"/>
          </a:p>
        </p:txBody>
      </p:sp>
      <p:sp>
        <p:nvSpPr>
          <p:cNvPr id="5" name="Slide Number Placeholder 4"/>
          <p:cNvSpPr>
            <a:spLocks noGrp="1"/>
          </p:cNvSpPr>
          <p:nvPr>
            <p:ph type="sldNum" sz="quarter" idx="12"/>
          </p:nvPr>
        </p:nvSpPr>
        <p:spPr/>
        <p:txBody>
          <a:bodyPr/>
          <a:lstStyle/>
          <a:p>
            <a:fld id="{0C56D361-2526-714B-8153-519CCDACEAF1}" type="slidenum">
              <a:rPr lang="nl-NL" smtClean="0"/>
              <a:t>‹nr.›</a:t>
            </a:fld>
            <a:endParaRPr lang="nl-NL"/>
          </a:p>
        </p:txBody>
      </p:sp>
      <p:sp>
        <p:nvSpPr>
          <p:cNvPr id="6" name="Title 5"/>
          <p:cNvSpPr>
            <a:spLocks noGrp="1"/>
          </p:cNvSpPr>
          <p:nvPr>
            <p:ph type="title"/>
          </p:nvPr>
        </p:nvSpPr>
        <p:spPr/>
        <p:txBody>
          <a:bodyPr/>
          <a:lstStyle/>
          <a:p>
            <a:r>
              <a:rPr lang="nl-NL"/>
              <a:t>Klik om stijl te bewerken</a:t>
            </a:r>
            <a:endParaRPr lang="en-US"/>
          </a:p>
        </p:txBody>
      </p:sp>
    </p:spTree>
    <p:extLst>
      <p:ext uri="{BB962C8B-B14F-4D97-AF65-F5344CB8AC3E}">
        <p14:creationId xmlns:p14="http://schemas.microsoft.com/office/powerpoint/2010/main" val="1826977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A2FB9-537C-9B43-B298-FAAE36615D87}" type="datetimeFigureOut">
              <a:rPr lang="nl-NL" smtClean="0"/>
              <a:t>09-04-19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0C56D361-2526-714B-8153-519CCDACEAF1}" type="slidenum">
              <a:rPr lang="nl-NL" smtClean="0"/>
              <a:t>‹nr.›</a:t>
            </a:fld>
            <a:endParaRPr lang="nl-NL"/>
          </a:p>
        </p:txBody>
      </p:sp>
    </p:spTree>
    <p:extLst>
      <p:ext uri="{BB962C8B-B14F-4D97-AF65-F5344CB8AC3E}">
        <p14:creationId xmlns:p14="http://schemas.microsoft.com/office/powerpoint/2010/main" val="804672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nl-NL"/>
              <a:t>Klik om stijl te bewerken</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nl-NL"/>
              <a:t>Tekststijl van het model bewerken
Tweede niveau
Derde niveau
Vierde niveau
Vijfde niveau</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
Tweede niveau
Derde niveau
Vierde niveau
Vijfde niveau</a:t>
            </a:r>
            <a:endParaRPr lang="en-US"/>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F31A2FB9-537C-9B43-B298-FAAE36615D87}" type="datetimeFigureOut">
              <a:rPr lang="nl-NL" smtClean="0"/>
              <a:t>09-04-19</a:t>
            </a:fld>
            <a:endParaRPr lang="nl-NL"/>
          </a:p>
        </p:txBody>
      </p:sp>
      <p:sp>
        <p:nvSpPr>
          <p:cNvPr id="10" name="Footer Placeholder 9"/>
          <p:cNvSpPr>
            <a:spLocks noGrp="1"/>
          </p:cNvSpPr>
          <p:nvPr>
            <p:ph type="ftr" sz="quarter" idx="11"/>
          </p:nvPr>
        </p:nvSpPr>
        <p:spPr/>
        <p:txBody>
          <a:bodyPr/>
          <a:lstStyle/>
          <a:p>
            <a:endParaRPr lang="nl-NL"/>
          </a:p>
        </p:txBody>
      </p:sp>
      <p:sp>
        <p:nvSpPr>
          <p:cNvPr id="11" name="Slide Number Placeholder 10"/>
          <p:cNvSpPr>
            <a:spLocks noGrp="1"/>
          </p:cNvSpPr>
          <p:nvPr>
            <p:ph type="sldNum" sz="quarter" idx="12"/>
          </p:nvPr>
        </p:nvSpPr>
        <p:spPr/>
        <p:txBody>
          <a:bodyPr/>
          <a:lstStyle/>
          <a:p>
            <a:fld id="{0C56D361-2526-714B-8153-519CCDACEAF1}" type="slidenum">
              <a:rPr lang="nl-NL" smtClean="0"/>
              <a:t>‹nr.›</a:t>
            </a:fld>
            <a:endParaRPr lang="nl-NL"/>
          </a:p>
        </p:txBody>
      </p:sp>
    </p:spTree>
    <p:extLst>
      <p:ext uri="{BB962C8B-B14F-4D97-AF65-F5344CB8AC3E}">
        <p14:creationId xmlns:p14="http://schemas.microsoft.com/office/powerpoint/2010/main" val="2722445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nl-NL"/>
              <a:t>Klik om stijl te bewerken</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
Tweede niveau
Derde niveau
Vierde niveau
Vijfde niveau</a:t>
            </a:r>
            <a:endParaRPr lang="en-US"/>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F31A2FB9-537C-9B43-B298-FAAE36615D87}" type="datetimeFigureOut">
              <a:rPr lang="nl-NL" smtClean="0"/>
              <a:t>09-04-19</a:t>
            </a:fld>
            <a:endParaRPr lang="nl-NL"/>
          </a:p>
        </p:txBody>
      </p:sp>
      <p:sp>
        <p:nvSpPr>
          <p:cNvPr id="10" name="Slide Number Placeholder 9"/>
          <p:cNvSpPr>
            <a:spLocks noGrp="1"/>
          </p:cNvSpPr>
          <p:nvPr>
            <p:ph type="sldNum" sz="quarter" idx="12"/>
          </p:nvPr>
        </p:nvSpPr>
        <p:spPr/>
        <p:txBody>
          <a:bodyPr/>
          <a:lstStyle/>
          <a:p>
            <a:fld id="{0C56D361-2526-714B-8153-519CCDACEAF1}" type="slidenum">
              <a:rPr lang="nl-NL" smtClean="0"/>
              <a:t>‹nr.›</a:t>
            </a:fld>
            <a:endParaRPr lang="nl-NL"/>
          </a:p>
        </p:txBody>
      </p:sp>
    </p:spTree>
    <p:extLst>
      <p:ext uri="{BB962C8B-B14F-4D97-AF65-F5344CB8AC3E}">
        <p14:creationId xmlns:p14="http://schemas.microsoft.com/office/powerpoint/2010/main" val="4213266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5" cstate="email">
                <a:duotone>
                  <a:schemeClr val="accent1">
                    <a:shade val="45000"/>
                    <a:satMod val="135000"/>
                  </a:schemeClr>
                  <a:prstClr val="white"/>
                </a:duotone>
                <a:extLst>
                  <a:ext uri="{BEBA8EAE-BF5A-486C-A8C5-ECC9F3942E4B}">
                    <a14:imgProps xmlns:a14="http://schemas.microsoft.com/office/drawing/2010/main">
                      <a14:imgLayer r:embed="rId16">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F31A2FB9-537C-9B43-B298-FAAE36615D87}" type="datetimeFigureOut">
              <a:rPr lang="nl-NL" smtClean="0"/>
              <a:t>09-04-19</a:t>
            </a:fld>
            <a:endParaRPr lang="nl-NL"/>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nl-NL"/>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0C56D361-2526-714B-8153-519CCDACEAF1}" type="slidenum">
              <a:rPr lang="nl-NL" smtClean="0"/>
              <a:t>‹nr.›</a:t>
            </a:fld>
            <a:endParaRPr lang="nl-NL"/>
          </a:p>
        </p:txBody>
      </p:sp>
    </p:spTree>
    <p:extLst>
      <p:ext uri="{BB962C8B-B14F-4D97-AF65-F5344CB8AC3E}">
        <p14:creationId xmlns:p14="http://schemas.microsoft.com/office/powerpoint/2010/main" val="132321516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200" b="0" kern="1200" cap="all" baseline="0">
          <a:blipFill>
            <a:blip r:embed="rId17">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2.tiff"/><Relationship Id="rId5" Type="http://schemas.openxmlformats.org/officeDocument/2006/relationships/image" Target="../media/image31.tiff"/><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7.tiff"/><Relationship Id="rId5" Type="http://schemas.openxmlformats.org/officeDocument/2006/relationships/image" Target="../media/image3.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5.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3.png"/><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3.pn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2.tiff"/><Relationship Id="rId5" Type="http://schemas.openxmlformats.org/officeDocument/2006/relationships/image" Target="../media/image51.tiff"/><Relationship Id="rId4" Type="http://schemas.openxmlformats.org/officeDocument/2006/relationships/image" Target="../media/image50.tif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3.tiff"/><Relationship Id="rId5" Type="http://schemas.openxmlformats.org/officeDocument/2006/relationships/hyperlink" Target="http://www.kunstkijker.org/kunst/stroming_bekijken.php?stroming_id=60" TargetMode="Externa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6.jpeg"/><Relationship Id="rId4" Type="http://schemas.openxmlformats.org/officeDocument/2006/relationships/image" Target="../media/image55.jpeg"/></Relationships>
</file>

<file path=ppt/slides/_rels/slide24.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9.jpeg"/><Relationship Id="rId4" Type="http://schemas.openxmlformats.org/officeDocument/2006/relationships/image" Target="../media/image58.jpeg"/></Relationships>
</file>

<file path=ppt/slides/_rels/slide2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3.jpeg"/><Relationship Id="rId4" Type="http://schemas.openxmlformats.org/officeDocument/2006/relationships/image" Target="../media/image62.jpeg"/></Relationships>
</file>

<file path=ppt/slides/_rels/slide26.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6.tif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65.jpeg"/></Relationships>
</file>

<file path=ppt/slides/_rels/slide2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tiff"/></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3.jpeg"/><Relationship Id="rId4" Type="http://schemas.openxmlformats.org/officeDocument/2006/relationships/hyperlink" Target="http://www.youtube.com/watch?v=9iK5bq_BrHw"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32304" y="3839818"/>
            <a:ext cx="6223000" cy="369332"/>
          </a:xfrm>
          <a:prstGeom prst="rect">
            <a:avLst/>
          </a:prstGeom>
        </p:spPr>
        <p:txBody>
          <a:bodyPr wrap="square">
            <a:spAutoFit/>
          </a:bodyPr>
          <a:lstStyle/>
          <a:p>
            <a:pPr algn="ctr"/>
            <a:r>
              <a:rPr lang="en-US" dirty="0">
                <a:cs typeface="Arial"/>
              </a:rPr>
              <a:t>Abstract </a:t>
            </a:r>
            <a:r>
              <a:rPr lang="en-US" dirty="0" err="1">
                <a:cs typeface="Arial"/>
              </a:rPr>
              <a:t>expressionisme</a:t>
            </a:r>
            <a:r>
              <a:rPr lang="en-US" dirty="0">
                <a:cs typeface="Arial"/>
              </a:rPr>
              <a:t>, Pop Art </a:t>
            </a:r>
            <a:r>
              <a:rPr lang="en-US" dirty="0" err="1">
                <a:cs typeface="Arial"/>
              </a:rPr>
              <a:t>en</a:t>
            </a:r>
            <a:r>
              <a:rPr lang="en-US" dirty="0">
                <a:cs typeface="Arial"/>
              </a:rPr>
              <a:t> </a:t>
            </a:r>
            <a:r>
              <a:rPr lang="en-US" dirty="0" err="1">
                <a:cs typeface="Arial"/>
              </a:rPr>
              <a:t>Postmodernisme</a:t>
            </a:r>
            <a:endParaRPr lang="en-US" dirty="0">
              <a:cs typeface="Arial"/>
            </a:endParaRPr>
          </a:p>
        </p:txBody>
      </p:sp>
      <p:sp>
        <p:nvSpPr>
          <p:cNvPr id="4" name="Titel 1">
            <a:extLst>
              <a:ext uri="{FF2B5EF4-FFF2-40B4-BE49-F238E27FC236}">
                <a16:creationId xmlns:a16="http://schemas.microsoft.com/office/drawing/2014/main" id="{24E27036-45EF-7041-AC39-B6730B40BA5D}"/>
              </a:ext>
            </a:extLst>
          </p:cNvPr>
          <p:cNvSpPr txBox="1">
            <a:spLocks/>
          </p:cNvSpPr>
          <p:nvPr/>
        </p:nvSpPr>
        <p:spPr>
          <a:xfrm>
            <a:off x="985299" y="1273197"/>
            <a:ext cx="9966960" cy="3035808"/>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6400" b="0" kern="1200" cap="all" baseline="0">
                <a:blipFill dpi="0" rotWithShape="1">
                  <a:blip r:embed="rId2"/>
                  <a:srcRect/>
                  <a:tile tx="6350" ty="-127000" sx="65000" sy="64000" flip="none" algn="tl"/>
                </a:blipFill>
                <a:latin typeface="+mj-lt"/>
                <a:ea typeface="+mj-ea"/>
                <a:cs typeface="+mj-cs"/>
              </a:defRPr>
            </a:lvl1pPr>
          </a:lstStyle>
          <a:p>
            <a:r>
              <a:rPr lang="en-US" altLang="nl-NL" sz="8800" u="sng" dirty="0" err="1">
                <a:ea typeface="ＭＳ Ｐゴシック" panose="020B0600070205080204" pitchFamily="34" charset="-128"/>
              </a:rPr>
              <a:t>Beeldende</a:t>
            </a:r>
            <a:r>
              <a:rPr lang="en-US" altLang="nl-NL" sz="8800" u="sng" dirty="0">
                <a:ea typeface="ＭＳ Ｐゴシック" panose="020B0600070205080204" pitchFamily="34" charset="-128"/>
              </a:rPr>
              <a:t> kunst</a:t>
            </a:r>
            <a:endParaRPr lang="nl-NL" sz="8800" dirty="0"/>
          </a:p>
        </p:txBody>
      </p:sp>
      <p:pic>
        <p:nvPicPr>
          <p:cNvPr id="5" name="Picture 7" descr="rs10045">
            <a:extLst>
              <a:ext uri="{FF2B5EF4-FFF2-40B4-BE49-F238E27FC236}">
                <a16:creationId xmlns:a16="http://schemas.microsoft.com/office/drawing/2014/main" id="{0BD30AD6-98CB-0E4E-B5B2-DC84464A253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511" y="6211613"/>
            <a:ext cx="551425" cy="5498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2320947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D:\school\afbeeldingen\massa\newman_red_yellow_blu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9521" y="1890784"/>
            <a:ext cx="3610425" cy="1603738"/>
          </a:xfrm>
          <a:prstGeom prst="rect">
            <a:avLst/>
          </a:prstGeom>
          <a:noFill/>
          <a:extLst>
            <a:ext uri="{909E8E84-426E-40dd-AFC4-6F175D3DCCD1}">
              <a14:hiddenFill xmlns="" xmlns:a14="http://schemas.microsoft.com/office/drawing/2010/main">
                <a:solidFill>
                  <a:srgbClr val="FFFFFF"/>
                </a:solidFill>
              </a14:hiddenFill>
            </a:ext>
          </a:extLst>
        </p:spPr>
      </p:pic>
      <p:pic>
        <p:nvPicPr>
          <p:cNvPr id="11268" name="Picture 4" descr="D:\school\afbeeldingen\massa\newman_red_yellow_blue.beschadigd.bm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9521" y="3898942"/>
            <a:ext cx="3610425" cy="1368778"/>
          </a:xfrm>
          <a:prstGeom prst="rect">
            <a:avLst/>
          </a:prstGeom>
          <a:noFill/>
          <a:extLst>
            <a:ext uri="{909E8E84-426E-40dd-AFC4-6F175D3DCCD1}">
              <a14:hiddenFill xmlns="" xmlns:a14="http://schemas.microsoft.com/office/drawing/2010/main">
                <a:solidFill>
                  <a:srgbClr val="FFFFFF"/>
                </a:solidFill>
              </a14:hiddenFill>
            </a:ext>
          </a:extLst>
        </p:spPr>
      </p:pic>
      <p:pic>
        <p:nvPicPr>
          <p:cNvPr id="11269" name="Picture 5" descr="D:\school\afbeeldingen\massa\newman_art.bmp"/>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16023" y="1890784"/>
            <a:ext cx="4837304" cy="254854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kstvak 1"/>
          <p:cNvSpPr txBox="1"/>
          <p:nvPr/>
        </p:nvSpPr>
        <p:spPr>
          <a:xfrm>
            <a:off x="4016023" y="4583331"/>
            <a:ext cx="3965701" cy="646331"/>
          </a:xfrm>
          <a:prstGeom prst="rect">
            <a:avLst/>
          </a:prstGeom>
          <a:noFill/>
        </p:spPr>
        <p:txBody>
          <a:bodyPr wrap="none" rtlCol="0">
            <a:spAutoFit/>
          </a:bodyPr>
          <a:lstStyle/>
          <a:p>
            <a:r>
              <a:rPr lang="nl-NL" dirty="0" err="1"/>
              <a:t>Who’s</a:t>
            </a:r>
            <a:r>
              <a:rPr lang="nl-NL" dirty="0"/>
              <a:t> </a:t>
            </a:r>
            <a:r>
              <a:rPr lang="nl-NL" dirty="0" err="1"/>
              <a:t>afraid</a:t>
            </a:r>
            <a:r>
              <a:rPr lang="nl-NL" dirty="0"/>
              <a:t> of red, </a:t>
            </a:r>
            <a:r>
              <a:rPr lang="nl-NL" dirty="0" err="1"/>
              <a:t>yellow</a:t>
            </a:r>
            <a:r>
              <a:rPr lang="nl-NL" dirty="0"/>
              <a:t> </a:t>
            </a:r>
            <a:r>
              <a:rPr lang="nl-NL" dirty="0" err="1"/>
              <a:t>and</a:t>
            </a:r>
            <a:r>
              <a:rPr lang="nl-NL" dirty="0"/>
              <a:t> blue</a:t>
            </a:r>
          </a:p>
          <a:p>
            <a:r>
              <a:rPr lang="nl-NL" dirty="0"/>
              <a:t>1967, Stedelijk museum Amsterdam</a:t>
            </a:r>
          </a:p>
        </p:txBody>
      </p:sp>
      <p:sp>
        <p:nvSpPr>
          <p:cNvPr id="3" name="Rechthoek 2"/>
          <p:cNvSpPr/>
          <p:nvPr/>
        </p:nvSpPr>
        <p:spPr>
          <a:xfrm>
            <a:off x="269520" y="1386959"/>
            <a:ext cx="7505702" cy="369332"/>
          </a:xfrm>
          <a:prstGeom prst="rect">
            <a:avLst/>
          </a:prstGeom>
        </p:spPr>
        <p:txBody>
          <a:bodyPr wrap="square">
            <a:spAutoFit/>
          </a:bodyPr>
          <a:lstStyle/>
          <a:p>
            <a:r>
              <a:rPr lang="nl-NL" dirty="0"/>
              <a:t>http://</a:t>
            </a:r>
            <a:r>
              <a:rPr lang="nl-NL" dirty="0" err="1"/>
              <a:t>www.stedelijk.nl</a:t>
            </a:r>
            <a:r>
              <a:rPr lang="nl-NL" dirty="0"/>
              <a:t>/tentoonstellingen/</a:t>
            </a:r>
            <a:r>
              <a:rPr lang="nl-NL" dirty="0" err="1"/>
              <a:t>barnett-newman</a:t>
            </a:r>
            <a:endParaRPr lang="nl-NL" dirty="0"/>
          </a:p>
        </p:txBody>
      </p:sp>
      <p:sp>
        <p:nvSpPr>
          <p:cNvPr id="4" name="Tekstvak 3"/>
          <p:cNvSpPr txBox="1"/>
          <p:nvPr/>
        </p:nvSpPr>
        <p:spPr>
          <a:xfrm>
            <a:off x="269520" y="5598986"/>
            <a:ext cx="8764442" cy="923330"/>
          </a:xfrm>
          <a:prstGeom prst="rect">
            <a:avLst/>
          </a:prstGeom>
          <a:noFill/>
        </p:spPr>
        <p:txBody>
          <a:bodyPr wrap="square" rtlCol="0">
            <a:spAutoFit/>
          </a:bodyPr>
          <a:lstStyle/>
          <a:p>
            <a:r>
              <a:rPr lang="nl-NL" dirty="0"/>
              <a:t>Na de restauratie was er veel kritiek op dit dure restauratiewerk. De restaurateur had met verfroller rode verf over de dichtgeplakte scheuren aangebracht. Waarom was dit niet goed?</a:t>
            </a:r>
          </a:p>
        </p:txBody>
      </p:sp>
      <p:sp>
        <p:nvSpPr>
          <p:cNvPr id="9" name="Rectangle 2">
            <a:extLst>
              <a:ext uri="{FF2B5EF4-FFF2-40B4-BE49-F238E27FC236}">
                <a16:creationId xmlns:a16="http://schemas.microsoft.com/office/drawing/2014/main" id="{30634A48-5BED-9E4F-9F6A-B7657E1DFBBF}"/>
              </a:ext>
            </a:extLst>
          </p:cNvPr>
          <p:cNvSpPr txBox="1">
            <a:spLocks noChangeArrowheads="1"/>
          </p:cNvSpPr>
          <p:nvPr/>
        </p:nvSpPr>
        <p:spPr>
          <a:xfrm>
            <a:off x="428625" y="522036"/>
            <a:ext cx="8229600" cy="1143000"/>
          </a:xfrm>
          <a:prstGeom prst="rect">
            <a:avLst/>
          </a:prstGeom>
        </p:spPr>
        <p:txBody>
          <a:bodyPr/>
          <a:lstStyle>
            <a:lvl1pPr algn="l" defTabSz="914400" rtl="0" eaLnBrk="1" latinLnBrk="0" hangingPunct="1">
              <a:lnSpc>
                <a:spcPct val="90000"/>
              </a:lnSpc>
              <a:spcBef>
                <a:spcPct val="0"/>
              </a:spcBef>
              <a:buNone/>
              <a:defRPr sz="4200" b="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b="1" dirty="0"/>
              <a:t>1.2. COLORFIELD PAINTING</a:t>
            </a:r>
          </a:p>
        </p:txBody>
      </p:sp>
    </p:spTree>
    <p:extLst>
      <p:ext uri="{BB962C8B-B14F-4D97-AF65-F5344CB8AC3E}">
        <p14:creationId xmlns:p14="http://schemas.microsoft.com/office/powerpoint/2010/main" val="3504601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box(in)">
                                      <p:cBhvr>
                                        <p:cTn id="7" dur="500"/>
                                        <p:tgtEl>
                                          <p:spTgt spid="112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 calcmode="lin" valueType="num">
                                      <p:cBhvr additive="base">
                                        <p:cTn id="12" dur="500" fill="hold"/>
                                        <p:tgtEl>
                                          <p:spTgt spid="11268"/>
                                        </p:tgtEl>
                                        <p:attrNameLst>
                                          <p:attrName>ppt_x</p:attrName>
                                        </p:attrNameLst>
                                      </p:cBhvr>
                                      <p:tavLst>
                                        <p:tav tm="0">
                                          <p:val>
                                            <p:strVal val="#ppt_x"/>
                                          </p:val>
                                        </p:tav>
                                        <p:tav tm="100000">
                                          <p:val>
                                            <p:strVal val="#ppt_x"/>
                                          </p:val>
                                        </p:tav>
                                      </p:tavLst>
                                    </p:anim>
                                    <p:anim calcmode="lin" valueType="num">
                                      <p:cBhvr additive="base">
                                        <p:cTn id="13"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5" fill="hold" nodeType="clickEffect">
                                  <p:stCondLst>
                                    <p:cond delay="0"/>
                                  </p:stCondLst>
                                  <p:childTnLst>
                                    <p:set>
                                      <p:cBhvr>
                                        <p:cTn id="17" dur="1" fill="hold">
                                          <p:stCondLst>
                                            <p:cond delay="0"/>
                                          </p:stCondLst>
                                        </p:cTn>
                                        <p:tgtEl>
                                          <p:spTgt spid="11269"/>
                                        </p:tgtEl>
                                        <p:attrNameLst>
                                          <p:attrName>style.visibility</p:attrName>
                                        </p:attrNameLst>
                                      </p:cBhvr>
                                      <p:to>
                                        <p:strVal val="visible"/>
                                      </p:to>
                                    </p:set>
                                    <p:animEffect transition="in" filter="checkerboard(down)">
                                      <p:cBhvr>
                                        <p:cTn id="18"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28625" y="1536174"/>
            <a:ext cx="4990042" cy="1754326"/>
          </a:xfrm>
          <a:prstGeom prst="rect">
            <a:avLst/>
          </a:prstGeom>
        </p:spPr>
        <p:txBody>
          <a:bodyPr wrap="square">
            <a:spAutoFit/>
          </a:bodyPr>
          <a:lstStyle/>
          <a:p>
            <a:r>
              <a:rPr lang="en-US" u="sng" dirty="0" err="1">
                <a:solidFill>
                  <a:srgbClr val="C00000"/>
                </a:solidFill>
              </a:rPr>
              <a:t>Kenmerken</a:t>
            </a:r>
            <a:r>
              <a:rPr lang="en-US" u="sng" dirty="0">
                <a:solidFill>
                  <a:srgbClr val="C00000"/>
                </a:solidFill>
              </a:rPr>
              <a:t>:</a:t>
            </a:r>
          </a:p>
          <a:p>
            <a:r>
              <a:rPr lang="en-US" dirty="0"/>
              <a:t>Grote </a:t>
            </a:r>
            <a:r>
              <a:rPr lang="en-US" dirty="0" err="1"/>
              <a:t>formaten</a:t>
            </a:r>
            <a:endParaRPr lang="en-US" dirty="0"/>
          </a:p>
          <a:p>
            <a:r>
              <a:rPr lang="en-US" dirty="0"/>
              <a:t>Grote </a:t>
            </a:r>
            <a:r>
              <a:rPr lang="en-US" dirty="0" err="1"/>
              <a:t>kleurvelden</a:t>
            </a:r>
            <a:endParaRPr lang="en-US" dirty="0"/>
          </a:p>
          <a:p>
            <a:r>
              <a:rPr lang="en-US" dirty="0"/>
              <a:t>Grove </a:t>
            </a:r>
            <a:r>
              <a:rPr lang="en-US" dirty="0" err="1"/>
              <a:t>penseelstreken</a:t>
            </a:r>
            <a:r>
              <a:rPr lang="en-US" dirty="0"/>
              <a:t> </a:t>
            </a:r>
            <a:r>
              <a:rPr lang="en-US" dirty="0" err="1"/>
              <a:t>alleen</a:t>
            </a:r>
            <a:r>
              <a:rPr lang="en-US" dirty="0"/>
              <a:t> van </a:t>
            </a:r>
            <a:r>
              <a:rPr lang="en-US" dirty="0" err="1"/>
              <a:t>dichtbij</a:t>
            </a:r>
            <a:r>
              <a:rPr lang="en-US" dirty="0"/>
              <a:t> </a:t>
            </a:r>
            <a:r>
              <a:rPr lang="en-US" dirty="0" err="1"/>
              <a:t>te</a:t>
            </a:r>
            <a:r>
              <a:rPr lang="en-US" dirty="0"/>
              <a:t> </a:t>
            </a:r>
            <a:r>
              <a:rPr lang="en-US" dirty="0" err="1"/>
              <a:t>zien</a:t>
            </a:r>
            <a:endParaRPr lang="en-US" dirty="0"/>
          </a:p>
          <a:p>
            <a:r>
              <a:rPr lang="en-US" dirty="0" err="1"/>
              <a:t>Poetisch</a:t>
            </a:r>
            <a:r>
              <a:rPr lang="en-US" dirty="0"/>
              <a:t> </a:t>
            </a:r>
            <a:r>
              <a:rPr lang="en-US" dirty="0" err="1"/>
              <a:t>i.p.v</a:t>
            </a:r>
            <a:r>
              <a:rPr lang="en-US" dirty="0"/>
              <a:t>. de grove </a:t>
            </a:r>
            <a:r>
              <a:rPr lang="en-US" dirty="0" err="1"/>
              <a:t>actie</a:t>
            </a:r>
            <a:endParaRPr lang="nl-NL" dirty="0"/>
          </a:p>
        </p:txBody>
      </p:sp>
      <p:pic>
        <p:nvPicPr>
          <p:cNvPr id="7" name="Picture 14" descr="D:\school\afbeeldingen\massa\newman_red_yellow_blu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8625" y="3535931"/>
            <a:ext cx="6877756" cy="305678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9" descr="D:\school\afbeeldingen\massa\rothko-no15.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13410" y="1433374"/>
            <a:ext cx="2336930" cy="278866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2">
            <a:extLst>
              <a:ext uri="{FF2B5EF4-FFF2-40B4-BE49-F238E27FC236}">
                <a16:creationId xmlns:a16="http://schemas.microsoft.com/office/drawing/2014/main" id="{D0DB9EC6-68F6-484D-80D6-CA015301F02A}"/>
              </a:ext>
            </a:extLst>
          </p:cNvPr>
          <p:cNvSpPr txBox="1">
            <a:spLocks noChangeArrowheads="1"/>
          </p:cNvSpPr>
          <p:nvPr/>
        </p:nvSpPr>
        <p:spPr>
          <a:xfrm>
            <a:off x="428625" y="522036"/>
            <a:ext cx="8229600" cy="1143000"/>
          </a:xfrm>
          <a:prstGeom prst="rect">
            <a:avLst/>
          </a:prstGeom>
        </p:spPr>
        <p:txBody>
          <a:bodyPr/>
          <a:lstStyle>
            <a:lvl1pPr algn="l" defTabSz="914400" rtl="0" eaLnBrk="1" latinLnBrk="0" hangingPunct="1">
              <a:lnSpc>
                <a:spcPct val="90000"/>
              </a:lnSpc>
              <a:spcBef>
                <a:spcPct val="0"/>
              </a:spcBef>
              <a:buNone/>
              <a:defRPr sz="4200" b="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b="1" dirty="0"/>
              <a:t>1.2. COLORFIELD PAINTING</a:t>
            </a:r>
          </a:p>
        </p:txBody>
      </p:sp>
    </p:spTree>
    <p:extLst>
      <p:ext uri="{BB962C8B-B14F-4D97-AF65-F5344CB8AC3E}">
        <p14:creationId xmlns:p14="http://schemas.microsoft.com/office/powerpoint/2010/main" val="3923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2DF72-BFAE-BA41-9415-CD91A686E235}"/>
              </a:ext>
            </a:extLst>
          </p:cNvPr>
          <p:cNvSpPr>
            <a:spLocks noGrp="1"/>
          </p:cNvSpPr>
          <p:nvPr>
            <p:ph type="title"/>
          </p:nvPr>
        </p:nvSpPr>
        <p:spPr/>
        <p:txBody>
          <a:bodyPr/>
          <a:lstStyle/>
          <a:p>
            <a:r>
              <a:rPr lang="nl-NL" dirty="0"/>
              <a:t>2.POP ART</a:t>
            </a:r>
          </a:p>
        </p:txBody>
      </p:sp>
      <p:pic>
        <p:nvPicPr>
          <p:cNvPr id="5" name="Afbeelding 4">
            <a:extLst>
              <a:ext uri="{FF2B5EF4-FFF2-40B4-BE49-F238E27FC236}">
                <a16:creationId xmlns:a16="http://schemas.microsoft.com/office/drawing/2014/main" id="{F0D08704-8521-0F4B-B1EC-1724B3D82B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97231" y="4312989"/>
            <a:ext cx="2455208" cy="199879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Afbeelding 5">
            <a:extLst>
              <a:ext uri="{FF2B5EF4-FFF2-40B4-BE49-F238E27FC236}">
                <a16:creationId xmlns:a16="http://schemas.microsoft.com/office/drawing/2014/main" id="{EC3B667C-45B2-5841-8796-FCAEAB0632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0732" y="4312989"/>
            <a:ext cx="2964423" cy="199879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Afbeelding 7">
            <a:extLst>
              <a:ext uri="{FF2B5EF4-FFF2-40B4-BE49-F238E27FC236}">
                <a16:creationId xmlns:a16="http://schemas.microsoft.com/office/drawing/2014/main" id="{0265D4B5-1002-EB46-BA68-320AF53065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1543" y="4312990"/>
            <a:ext cx="2828853" cy="199879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24541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body" sz="half" idx="2"/>
          </p:nvPr>
        </p:nvSpPr>
        <p:spPr>
          <a:xfrm>
            <a:off x="4524188" y="1493755"/>
            <a:ext cx="4343400" cy="4896224"/>
          </a:xfrm>
        </p:spPr>
        <p:txBody>
          <a:bodyPr>
            <a:noAutofit/>
          </a:bodyPr>
          <a:lstStyle/>
          <a:p>
            <a:pPr>
              <a:spcBef>
                <a:spcPts val="0"/>
              </a:spcBef>
              <a:buNone/>
            </a:pPr>
            <a:r>
              <a:rPr lang="nl-NL" u="sng" dirty="0">
                <a:solidFill>
                  <a:srgbClr val="C00000"/>
                </a:solidFill>
                <a:ea typeface="ＭＳ Ｐゴシック" charset="0"/>
                <a:cs typeface="Arial"/>
              </a:rPr>
              <a:t>Affiche voor de tentoonstelling: </a:t>
            </a:r>
          </a:p>
          <a:p>
            <a:pPr>
              <a:spcBef>
                <a:spcPts val="0"/>
              </a:spcBef>
              <a:buNone/>
            </a:pPr>
            <a:r>
              <a:rPr lang="nl-NL" u="sng" dirty="0" err="1">
                <a:solidFill>
                  <a:srgbClr val="C00000"/>
                </a:solidFill>
                <a:ea typeface="ＭＳ Ｐゴシック" charset="0"/>
                <a:cs typeface="Arial"/>
              </a:rPr>
              <a:t>This</a:t>
            </a:r>
            <a:r>
              <a:rPr lang="nl-NL" u="sng" dirty="0">
                <a:solidFill>
                  <a:srgbClr val="C00000"/>
                </a:solidFill>
                <a:ea typeface="ＭＳ Ｐゴシック" charset="0"/>
                <a:cs typeface="Arial"/>
              </a:rPr>
              <a:t> is </a:t>
            </a:r>
            <a:r>
              <a:rPr lang="nl-NL" u="sng" dirty="0" err="1">
                <a:solidFill>
                  <a:srgbClr val="C00000"/>
                </a:solidFill>
                <a:ea typeface="ＭＳ Ｐゴシック" charset="0"/>
                <a:cs typeface="Arial"/>
              </a:rPr>
              <a:t>tomorrow</a:t>
            </a:r>
            <a:r>
              <a:rPr lang="nl-NL" dirty="0">
                <a:ea typeface="ＭＳ Ｐゴシック" charset="0"/>
                <a:cs typeface="Arial"/>
              </a:rPr>
              <a:t>:</a:t>
            </a:r>
          </a:p>
          <a:p>
            <a:pPr>
              <a:spcBef>
                <a:spcPts val="0"/>
              </a:spcBef>
              <a:buNone/>
            </a:pPr>
            <a:endParaRPr lang="nl-NL" dirty="0">
              <a:ea typeface="ＭＳ Ｐゴシック" charset="0"/>
              <a:cs typeface="Arial"/>
            </a:endParaRPr>
          </a:p>
          <a:p>
            <a:pPr>
              <a:spcBef>
                <a:spcPts val="0"/>
              </a:spcBef>
              <a:buNone/>
            </a:pPr>
            <a:r>
              <a:rPr lang="en-US" dirty="0">
                <a:ea typeface="ＭＳ Ｐゴシック" charset="0"/>
                <a:cs typeface="Arial"/>
              </a:rPr>
              <a:t>Richard </a:t>
            </a:r>
            <a:r>
              <a:rPr lang="en-US" dirty="0" err="1">
                <a:ea typeface="ＭＳ Ｐゴシック" charset="0"/>
                <a:cs typeface="Arial"/>
              </a:rPr>
              <a:t>Hammilton</a:t>
            </a:r>
            <a:r>
              <a:rPr lang="en-US" dirty="0">
                <a:ea typeface="ＭＳ Ｐゴシック" charset="0"/>
                <a:cs typeface="Arial"/>
              </a:rPr>
              <a:t>: </a:t>
            </a:r>
            <a:r>
              <a:rPr lang="ja-JP" altLang="en-US" dirty="0">
                <a:ea typeface="ＭＳ Ｐゴシック" charset="0"/>
                <a:cs typeface="Arial"/>
              </a:rPr>
              <a:t>‘</a:t>
            </a:r>
            <a:r>
              <a:rPr lang="en-US" altLang="ja-JP" dirty="0">
                <a:ea typeface="ＭＳ Ｐゴシック" charset="0"/>
                <a:cs typeface="Arial"/>
              </a:rPr>
              <a:t>just</a:t>
            </a:r>
          </a:p>
          <a:p>
            <a:pPr>
              <a:spcBef>
                <a:spcPts val="0"/>
              </a:spcBef>
              <a:buNone/>
            </a:pPr>
            <a:r>
              <a:rPr lang="en-US" altLang="ja-JP" dirty="0">
                <a:ea typeface="ＭＳ Ｐゴシック" charset="0"/>
                <a:cs typeface="Arial"/>
              </a:rPr>
              <a:t>what is that makes today</a:t>
            </a:r>
            <a:r>
              <a:rPr lang="ja-JP" altLang="en-US" dirty="0">
                <a:ea typeface="ＭＳ Ｐゴシック" charset="0"/>
                <a:cs typeface="Arial"/>
              </a:rPr>
              <a:t>’</a:t>
            </a:r>
            <a:r>
              <a:rPr lang="en-US" altLang="ja-JP" dirty="0">
                <a:ea typeface="ＭＳ Ｐゴシック" charset="0"/>
                <a:cs typeface="Arial"/>
              </a:rPr>
              <a:t>s </a:t>
            </a:r>
          </a:p>
          <a:p>
            <a:pPr>
              <a:spcBef>
                <a:spcPts val="0"/>
              </a:spcBef>
              <a:buNone/>
            </a:pPr>
            <a:r>
              <a:rPr lang="en-US" altLang="ja-JP" dirty="0">
                <a:ea typeface="ＭＳ Ｐゴシック" charset="0"/>
                <a:cs typeface="Arial"/>
              </a:rPr>
              <a:t>homes so </a:t>
            </a:r>
            <a:r>
              <a:rPr lang="en-US" altLang="ja-JP" dirty="0" err="1">
                <a:ea typeface="ＭＳ Ｐゴシック" charset="0"/>
                <a:cs typeface="Arial"/>
              </a:rPr>
              <a:t>diferent</a:t>
            </a:r>
            <a:r>
              <a:rPr lang="en-US" altLang="ja-JP" dirty="0">
                <a:ea typeface="ＭＳ Ｐゴシック" charset="0"/>
                <a:cs typeface="Arial"/>
              </a:rPr>
              <a:t>, so </a:t>
            </a:r>
          </a:p>
          <a:p>
            <a:pPr>
              <a:spcBef>
                <a:spcPts val="0"/>
              </a:spcBef>
              <a:buNone/>
            </a:pPr>
            <a:r>
              <a:rPr lang="en-US" altLang="ja-JP" dirty="0">
                <a:ea typeface="ＭＳ Ｐゴシック" charset="0"/>
                <a:cs typeface="Arial"/>
              </a:rPr>
              <a:t>appealing</a:t>
            </a:r>
            <a:r>
              <a:rPr lang="ja-JP" altLang="en-US" dirty="0">
                <a:ea typeface="ＭＳ Ｐゴシック" charset="0"/>
                <a:cs typeface="Arial"/>
              </a:rPr>
              <a:t>’</a:t>
            </a:r>
            <a:endParaRPr lang="nl-NL" altLang="ja-JP" dirty="0">
              <a:ea typeface="ＭＳ Ｐゴシック" charset="0"/>
              <a:cs typeface="Arial"/>
            </a:endParaRPr>
          </a:p>
          <a:p>
            <a:pPr>
              <a:spcBef>
                <a:spcPts val="0"/>
              </a:spcBef>
              <a:buNone/>
            </a:pPr>
            <a:r>
              <a:rPr lang="nl-NL" dirty="0">
                <a:ea typeface="ＭＳ Ｐゴシック" charset="0"/>
                <a:cs typeface="Arial"/>
              </a:rPr>
              <a:t>	</a:t>
            </a:r>
          </a:p>
          <a:p>
            <a:pPr>
              <a:spcBef>
                <a:spcPts val="0"/>
              </a:spcBef>
              <a:buNone/>
            </a:pPr>
            <a:r>
              <a:rPr lang="nl-NL" dirty="0">
                <a:ea typeface="ＭＳ Ｐゴシック" charset="0"/>
                <a:cs typeface="Arial"/>
              </a:rPr>
              <a:t>Collage waarin materialisme en </a:t>
            </a:r>
          </a:p>
          <a:p>
            <a:pPr>
              <a:spcBef>
                <a:spcPts val="0"/>
              </a:spcBef>
              <a:buNone/>
            </a:pPr>
            <a:r>
              <a:rPr lang="nl-NL" dirty="0">
                <a:ea typeface="ＭＳ Ｐゴシック" charset="0"/>
                <a:cs typeface="Arial"/>
              </a:rPr>
              <a:t>way of life worden bespot. </a:t>
            </a:r>
          </a:p>
          <a:p>
            <a:pPr eaLnBrk="1" hangingPunct="1">
              <a:spcBef>
                <a:spcPts val="0"/>
              </a:spcBef>
              <a:buFontTx/>
              <a:buNone/>
            </a:pPr>
            <a:r>
              <a:rPr lang="nl-NL" dirty="0">
                <a:ea typeface="ＭＳ Ｐゴシック" charset="0"/>
                <a:cs typeface="Arial"/>
              </a:rPr>
              <a:t>	</a:t>
            </a:r>
          </a:p>
          <a:p>
            <a:pPr eaLnBrk="1" hangingPunct="1">
              <a:spcBef>
                <a:spcPts val="0"/>
              </a:spcBef>
              <a:buFontTx/>
              <a:buNone/>
            </a:pPr>
            <a:r>
              <a:rPr lang="nl-NL" dirty="0">
                <a:ea typeface="ＭＳ Ｐゴシック" charset="0"/>
                <a:cs typeface="Arial"/>
              </a:rPr>
              <a:t>Wordt beschouwd als het begin </a:t>
            </a:r>
          </a:p>
          <a:p>
            <a:pPr eaLnBrk="1" hangingPunct="1">
              <a:spcBef>
                <a:spcPts val="0"/>
              </a:spcBef>
              <a:buFontTx/>
              <a:buNone/>
            </a:pPr>
            <a:r>
              <a:rPr lang="nl-NL" dirty="0">
                <a:ea typeface="ＭＳ Ｐゴシック" charset="0"/>
                <a:cs typeface="Arial"/>
              </a:rPr>
              <a:t>van de Pop art. (soort manifest)</a:t>
            </a:r>
            <a:endParaRPr lang="en-US" dirty="0">
              <a:ea typeface="ＭＳ Ｐゴシック" charset="0"/>
              <a:cs typeface="Arial"/>
            </a:endParaRPr>
          </a:p>
        </p:txBody>
      </p:sp>
      <p:pic>
        <p:nvPicPr>
          <p:cNvPr id="37891" name="Picture 6" descr="hamilton-appeal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493755"/>
            <a:ext cx="4086225" cy="4354513"/>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2" name="Tekstvak 1"/>
          <p:cNvSpPr txBox="1"/>
          <p:nvPr/>
        </p:nvSpPr>
        <p:spPr>
          <a:xfrm>
            <a:off x="304800" y="6066813"/>
            <a:ext cx="8153400" cy="646331"/>
          </a:xfrm>
          <a:prstGeom prst="rect">
            <a:avLst/>
          </a:prstGeom>
          <a:noFill/>
        </p:spPr>
        <p:txBody>
          <a:bodyPr wrap="square" rtlCol="0">
            <a:spAutoFit/>
          </a:bodyPr>
          <a:lstStyle/>
          <a:p>
            <a:r>
              <a:rPr lang="nl-NL" dirty="0">
                <a:solidFill>
                  <a:srgbClr val="C00000"/>
                </a:solidFill>
              </a:rPr>
              <a:t>Welke elementen uit de materialistische consumptiecultuur zijn hier allemaal zichtbaar?</a:t>
            </a:r>
          </a:p>
        </p:txBody>
      </p:sp>
      <p:sp>
        <p:nvSpPr>
          <p:cNvPr id="4" name="Titel 3">
            <a:extLst>
              <a:ext uri="{FF2B5EF4-FFF2-40B4-BE49-F238E27FC236}">
                <a16:creationId xmlns:a16="http://schemas.microsoft.com/office/drawing/2014/main" id="{1ECDC44C-8698-EE42-9A21-55D150A2B203}"/>
              </a:ext>
            </a:extLst>
          </p:cNvPr>
          <p:cNvSpPr>
            <a:spLocks noGrp="1"/>
          </p:cNvSpPr>
          <p:nvPr>
            <p:ph type="title"/>
          </p:nvPr>
        </p:nvSpPr>
        <p:spPr>
          <a:xfrm>
            <a:off x="304800" y="350755"/>
            <a:ext cx="7772400" cy="1143000"/>
          </a:xfrm>
        </p:spPr>
        <p:txBody>
          <a:bodyPr>
            <a:normAutofit/>
          </a:bodyPr>
          <a:lstStyle/>
          <a:p>
            <a:r>
              <a:rPr lang="nl-NL" sz="5400" dirty="0"/>
              <a:t>2. Pop art</a:t>
            </a:r>
          </a:p>
        </p:txBody>
      </p:sp>
    </p:spTree>
    <p:extLst>
      <p:ext uri="{BB962C8B-B14F-4D97-AF65-F5344CB8AC3E}">
        <p14:creationId xmlns:p14="http://schemas.microsoft.com/office/powerpoint/2010/main" val="2153838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304800" y="1609084"/>
            <a:ext cx="8610600" cy="36933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84175" indent="-384175" defTabSz="388938" eaLnBrk="0" hangingPunct="0"/>
            <a:r>
              <a:rPr lang="nl-NL" u="sng" dirty="0">
                <a:solidFill>
                  <a:srgbClr val="C00000"/>
                </a:solidFill>
                <a:latin typeface="Rockwell Regular"/>
                <a:cs typeface="Arial"/>
              </a:rPr>
              <a:t>Amerika</a:t>
            </a:r>
          </a:p>
          <a:p>
            <a:pPr marL="384175" indent="-384175" defTabSz="388938" eaLnBrk="0" hangingPunct="0"/>
            <a:r>
              <a:rPr lang="nl-NL" dirty="0">
                <a:latin typeface="Rockwell Regular"/>
                <a:cs typeface="Arial"/>
              </a:rPr>
              <a:t>Hamilton collage bevat veel materiaal uit tijdschriften uit Amerika. </a:t>
            </a:r>
          </a:p>
          <a:p>
            <a:pPr marL="384175" indent="-384175" defTabSz="388938" eaLnBrk="0" hangingPunct="0"/>
            <a:endParaRPr lang="nl-NL" u="sng" dirty="0">
              <a:latin typeface="Rockwell Regular"/>
              <a:cs typeface="Arial"/>
            </a:endParaRPr>
          </a:p>
          <a:p>
            <a:pPr marL="384175" indent="-384175" defTabSz="388938" eaLnBrk="0" hangingPunct="0"/>
            <a:r>
              <a:rPr lang="nl-NL" u="sng" dirty="0">
                <a:latin typeface="Rockwell Regular"/>
                <a:cs typeface="Arial"/>
              </a:rPr>
              <a:t>Amerikaanse producten </a:t>
            </a:r>
            <a:r>
              <a:rPr lang="en-US" u="sng" dirty="0" err="1">
                <a:latin typeface="Rockwell Regular"/>
                <a:cs typeface="Arial"/>
              </a:rPr>
              <a:t>spreken</a:t>
            </a:r>
            <a:r>
              <a:rPr lang="en-US" u="sng" dirty="0">
                <a:latin typeface="Rockwell Regular"/>
                <a:cs typeface="Arial"/>
              </a:rPr>
              <a:t> tot de </a:t>
            </a:r>
            <a:r>
              <a:rPr lang="en-US" u="sng" dirty="0" err="1">
                <a:latin typeface="Rockwell Regular"/>
                <a:cs typeface="Arial"/>
              </a:rPr>
              <a:t>verbeelding</a:t>
            </a:r>
            <a:r>
              <a:rPr lang="en-US" u="sng" dirty="0">
                <a:latin typeface="Rockwell Regular"/>
                <a:cs typeface="Arial"/>
              </a:rPr>
              <a:t> </a:t>
            </a:r>
          </a:p>
          <a:p>
            <a:pPr marL="384175" indent="-384175" defTabSz="388938" eaLnBrk="0" hangingPunct="0"/>
            <a:endParaRPr lang="en-US" dirty="0">
              <a:latin typeface="Rockwell Regular"/>
              <a:cs typeface="Arial"/>
            </a:endParaRPr>
          </a:p>
          <a:p>
            <a:pPr marL="384175" indent="-384175" defTabSz="388938" eaLnBrk="0" hangingPunct="0"/>
            <a:r>
              <a:rPr lang="en-US" dirty="0" err="1">
                <a:latin typeface="Rockwell Regular"/>
                <a:cs typeface="Arial"/>
              </a:rPr>
              <a:t>Denk</a:t>
            </a:r>
            <a:r>
              <a:rPr lang="en-US" dirty="0">
                <a:latin typeface="Rockwell Regular"/>
                <a:cs typeface="Arial"/>
              </a:rPr>
              <a:t> </a:t>
            </a:r>
            <a:r>
              <a:rPr lang="en-US" dirty="0" err="1">
                <a:latin typeface="Rockwell Regular"/>
                <a:cs typeface="Arial"/>
              </a:rPr>
              <a:t>aan</a:t>
            </a:r>
            <a:r>
              <a:rPr lang="en-US" dirty="0">
                <a:latin typeface="Rockwell Regular"/>
                <a:cs typeface="Arial"/>
              </a:rPr>
              <a:t>: </a:t>
            </a:r>
            <a:r>
              <a:rPr lang="nl-NL" i="1" dirty="0">
                <a:latin typeface="Rockwell Regular"/>
                <a:cs typeface="Arial"/>
              </a:rPr>
              <a:t>koelkasten; jeans; petticoats; blikje bier; kauwgum; </a:t>
            </a:r>
          </a:p>
          <a:p>
            <a:pPr marL="384175" indent="-384175" defTabSz="388938" eaLnBrk="0" hangingPunct="0"/>
            <a:r>
              <a:rPr lang="nl-NL" i="1" dirty="0">
                <a:latin typeface="Rockwell Regular"/>
                <a:cs typeface="Arial"/>
              </a:rPr>
              <a:t>sigaretten; tv; wasmachine;  </a:t>
            </a:r>
            <a:r>
              <a:rPr lang="en-US" i="1" dirty="0" err="1">
                <a:latin typeface="Rockwell Regular"/>
                <a:cs typeface="Arial"/>
              </a:rPr>
              <a:t>stofzuiger</a:t>
            </a:r>
            <a:r>
              <a:rPr lang="en-US" i="1" dirty="0">
                <a:latin typeface="Rockwell Regular"/>
                <a:cs typeface="Arial"/>
              </a:rPr>
              <a:t>; auto; strips; Donald Duck; instant </a:t>
            </a:r>
            <a:r>
              <a:rPr lang="en-US" i="1" dirty="0" err="1">
                <a:latin typeface="Rockwell Regular"/>
                <a:cs typeface="Arial"/>
              </a:rPr>
              <a:t>soep</a:t>
            </a:r>
            <a:r>
              <a:rPr lang="en-US" i="1" dirty="0">
                <a:latin typeface="Rockwell Regular"/>
                <a:cs typeface="Arial"/>
              </a:rPr>
              <a:t> </a:t>
            </a:r>
          </a:p>
          <a:p>
            <a:pPr marL="384175" indent="-384175" defTabSz="388938" eaLnBrk="0" hangingPunct="0"/>
            <a:r>
              <a:rPr lang="en-US" i="1" dirty="0">
                <a:latin typeface="Rockwell Regular"/>
                <a:cs typeface="Arial"/>
              </a:rPr>
              <a:t>van California; </a:t>
            </a:r>
            <a:r>
              <a:rPr lang="en-US" i="1" dirty="0" err="1">
                <a:latin typeface="Rockwell Regular"/>
                <a:cs typeface="Arial"/>
              </a:rPr>
              <a:t>blikvlees</a:t>
            </a:r>
            <a:r>
              <a:rPr lang="en-US" i="1" dirty="0">
                <a:latin typeface="Rockwell Regular"/>
                <a:cs typeface="Arial"/>
              </a:rPr>
              <a:t> etc. </a:t>
            </a:r>
            <a:endParaRPr lang="nl-NL" dirty="0">
              <a:latin typeface="Rockwell Regular"/>
              <a:cs typeface="Arial"/>
            </a:endParaRPr>
          </a:p>
          <a:p>
            <a:pPr marL="384175" indent="-384175" defTabSz="388938" eaLnBrk="0" hangingPunct="0"/>
            <a:endParaRPr lang="nl-NL" dirty="0">
              <a:solidFill>
                <a:srgbClr val="C00000"/>
              </a:solidFill>
              <a:latin typeface="Rockwell Regular"/>
              <a:cs typeface="Arial"/>
            </a:endParaRPr>
          </a:p>
          <a:p>
            <a:pPr marL="384175" indent="-384175" defTabSz="388938" eaLnBrk="0" hangingPunct="0"/>
            <a:r>
              <a:rPr lang="nl-NL" dirty="0">
                <a:solidFill>
                  <a:srgbClr val="C00000"/>
                </a:solidFill>
                <a:latin typeface="Rockwell Regular"/>
                <a:cs typeface="Arial"/>
              </a:rPr>
              <a:t>Waarom was Amerika ook alweer zo aantrekkelijk?</a:t>
            </a:r>
          </a:p>
          <a:p>
            <a:pPr marL="384175" indent="-384175" defTabSz="388938" eaLnBrk="0" hangingPunct="0"/>
            <a:endParaRPr lang="nl-NL" dirty="0">
              <a:latin typeface="Rockwell Regular"/>
              <a:cs typeface="Arial"/>
            </a:endParaRPr>
          </a:p>
          <a:p>
            <a:pPr marL="384175" indent="-384175" defTabSz="388938" eaLnBrk="0" hangingPunct="0"/>
            <a:endParaRPr lang="nl-NL" dirty="0">
              <a:latin typeface="Rockwell Regular"/>
              <a:cs typeface="Arial"/>
            </a:endParaRPr>
          </a:p>
          <a:p>
            <a:pPr marL="384175" indent="-384175" defTabSz="388938" eaLnBrk="0" hangingPunct="0">
              <a:buFontTx/>
              <a:buChar char="•"/>
            </a:pPr>
            <a:endParaRPr lang="nl-NL" i="1" dirty="0">
              <a:solidFill>
                <a:srgbClr val="FFFFFF"/>
              </a:solidFill>
              <a:latin typeface="Rockwell Regular"/>
              <a:cs typeface="Arial"/>
            </a:endParaRPr>
          </a:p>
        </p:txBody>
      </p:sp>
      <p:pic>
        <p:nvPicPr>
          <p:cNvPr id="2" name="Afbeelding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4507" y="5058407"/>
            <a:ext cx="3246380" cy="156577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el 3">
            <a:extLst>
              <a:ext uri="{FF2B5EF4-FFF2-40B4-BE49-F238E27FC236}">
                <a16:creationId xmlns:a16="http://schemas.microsoft.com/office/drawing/2014/main" id="{97E9FD29-33CB-5845-B95B-FD4DFA2CF600}"/>
              </a:ext>
            </a:extLst>
          </p:cNvPr>
          <p:cNvSpPr txBox="1">
            <a:spLocks/>
          </p:cNvSpPr>
          <p:nvPr/>
        </p:nvSpPr>
        <p:spPr>
          <a:xfrm>
            <a:off x="304800" y="350755"/>
            <a:ext cx="7772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dirty="0"/>
              <a:t>2. Pop art</a:t>
            </a:r>
          </a:p>
        </p:txBody>
      </p:sp>
      <p:pic>
        <p:nvPicPr>
          <p:cNvPr id="6" name="Afbeelding 5">
            <a:extLst>
              <a:ext uri="{FF2B5EF4-FFF2-40B4-BE49-F238E27FC236}">
                <a16:creationId xmlns:a16="http://schemas.microsoft.com/office/drawing/2014/main" id="{C846DF94-D1CD-7E40-9D8D-522F9F9D36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91000" y="5044965"/>
            <a:ext cx="1187670" cy="1592661"/>
          </a:xfrm>
          <a:prstGeom prst="rect">
            <a:avLst/>
          </a:prstGeom>
        </p:spPr>
      </p:pic>
      <p:pic>
        <p:nvPicPr>
          <p:cNvPr id="7" name="Afbeelding 6">
            <a:extLst>
              <a:ext uri="{FF2B5EF4-FFF2-40B4-BE49-F238E27FC236}">
                <a16:creationId xmlns:a16="http://schemas.microsoft.com/office/drawing/2014/main" id="{8F955F29-B8F7-4646-B224-C5E1F433963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81111" y="5025320"/>
            <a:ext cx="1111250" cy="1631950"/>
          </a:xfrm>
          <a:prstGeom prst="rect">
            <a:avLst/>
          </a:prstGeom>
        </p:spPr>
      </p:pic>
    </p:spTree>
    <p:extLst>
      <p:ext uri="{BB962C8B-B14F-4D97-AF65-F5344CB8AC3E}">
        <p14:creationId xmlns:p14="http://schemas.microsoft.com/office/powerpoint/2010/main" val="1646737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6" descr="listerine"/>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tretch>
            <a:fillRect/>
          </a:stretch>
        </p:blipFill>
        <p:spPr>
          <a:xfrm>
            <a:off x="5676898" y="3056193"/>
            <a:ext cx="2485797" cy="380180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5057" name="Rectangle 4"/>
          <p:cNvSpPr>
            <a:spLocks noGrp="1" noChangeArrowheads="1"/>
          </p:cNvSpPr>
          <p:nvPr>
            <p:ph type="body" sz="half" idx="2"/>
          </p:nvPr>
        </p:nvSpPr>
        <p:spPr>
          <a:xfrm>
            <a:off x="386255" y="2142796"/>
            <a:ext cx="4800600" cy="5029200"/>
          </a:xfrm>
        </p:spPr>
        <p:txBody>
          <a:bodyPr>
            <a:normAutofit/>
          </a:bodyPr>
          <a:lstStyle/>
          <a:p>
            <a:pPr>
              <a:buNone/>
            </a:pPr>
            <a:r>
              <a:rPr lang="en-US" sz="1800" b="1" u="sng" dirty="0">
                <a:solidFill>
                  <a:srgbClr val="C00000"/>
                </a:solidFill>
                <a:ea typeface="ＭＳ Ｐゴシック" charset="0"/>
                <a:cs typeface="ＭＳ Ｐゴシック" charset="0"/>
              </a:rPr>
              <a:t>Hoe </a:t>
            </a:r>
            <a:r>
              <a:rPr lang="en-US" sz="1800" b="1" u="sng" dirty="0" err="1">
                <a:solidFill>
                  <a:srgbClr val="C00000"/>
                </a:solidFill>
                <a:ea typeface="ＭＳ Ｐゴシック" charset="0"/>
                <a:cs typeface="ＭＳ Ｐゴシック" charset="0"/>
              </a:rPr>
              <a:t>kon</a:t>
            </a:r>
            <a:r>
              <a:rPr lang="en-US" sz="1800" b="1" u="sng" dirty="0">
                <a:solidFill>
                  <a:srgbClr val="C00000"/>
                </a:solidFill>
                <a:ea typeface="ＭＳ Ｐゴシック" charset="0"/>
                <a:cs typeface="ＭＳ Ｐゴシック" charset="0"/>
              </a:rPr>
              <a:t> Pop Art </a:t>
            </a:r>
            <a:r>
              <a:rPr lang="en-US" sz="1800" b="1" u="sng" dirty="0" err="1">
                <a:solidFill>
                  <a:srgbClr val="C00000"/>
                </a:solidFill>
                <a:ea typeface="ＭＳ Ｐゴシック" charset="0"/>
                <a:cs typeface="ＭＳ Ｐゴシック" charset="0"/>
              </a:rPr>
              <a:t>onstaan</a:t>
            </a:r>
            <a:r>
              <a:rPr lang="en-US" sz="1800" b="1" u="sng" dirty="0">
                <a:solidFill>
                  <a:srgbClr val="C00000"/>
                </a:solidFill>
                <a:ea typeface="ＭＳ Ｐゴシック" charset="0"/>
                <a:cs typeface="ＭＳ Ｐゴシック" charset="0"/>
              </a:rPr>
              <a:t>?</a:t>
            </a:r>
          </a:p>
          <a:p>
            <a:pPr marL="342900" indent="-342900">
              <a:buAutoNum type="arabicPeriod"/>
            </a:pPr>
            <a:r>
              <a:rPr lang="en-US" sz="1800" dirty="0">
                <a:ea typeface="ＭＳ Ｐゴシック" charset="0"/>
                <a:cs typeface="Arial"/>
              </a:rPr>
              <a:t>Abstract </a:t>
            </a:r>
            <a:r>
              <a:rPr lang="en-US" sz="1800" dirty="0" err="1">
                <a:ea typeface="ＭＳ Ｐゴシック" charset="0"/>
                <a:cs typeface="Arial"/>
              </a:rPr>
              <a:t>expressionisme</a:t>
            </a:r>
            <a:r>
              <a:rPr lang="en-US" sz="1800" dirty="0">
                <a:ea typeface="ＭＳ Ｐゴシック" charset="0"/>
                <a:cs typeface="Arial"/>
              </a:rPr>
              <a:t>: </a:t>
            </a:r>
            <a:r>
              <a:rPr lang="en-US" sz="1800" dirty="0" err="1">
                <a:ea typeface="ＭＳ Ｐゴシック" charset="0"/>
                <a:cs typeface="Arial"/>
              </a:rPr>
              <a:t>te</a:t>
            </a:r>
            <a:r>
              <a:rPr lang="en-US" sz="1800" dirty="0">
                <a:ea typeface="ＭＳ Ｐゴシック" charset="0"/>
                <a:cs typeface="Arial"/>
              </a:rPr>
              <a:t> </a:t>
            </a:r>
            <a:r>
              <a:rPr lang="en-US" sz="1800" dirty="0" err="1">
                <a:ea typeface="ＭＳ Ｐゴシック" charset="0"/>
                <a:cs typeface="Arial"/>
              </a:rPr>
              <a:t>moeilijk</a:t>
            </a:r>
            <a:r>
              <a:rPr lang="en-US" sz="1800" dirty="0">
                <a:ea typeface="ＭＳ Ｐゴシック" charset="0"/>
                <a:cs typeface="Arial"/>
              </a:rPr>
              <a:t>! </a:t>
            </a:r>
            <a:r>
              <a:rPr lang="en-US" sz="1800" dirty="0" err="1">
                <a:ea typeface="ＭＳ Ｐゴシック" charset="0"/>
                <a:cs typeface="Arial"/>
              </a:rPr>
              <a:t>Kunst</a:t>
            </a:r>
            <a:r>
              <a:rPr lang="en-US" sz="1800" dirty="0">
                <a:ea typeface="ＭＳ Ｐゴシック" charset="0"/>
                <a:cs typeface="Arial"/>
              </a:rPr>
              <a:t> </a:t>
            </a:r>
            <a:r>
              <a:rPr lang="en-US" sz="1800" dirty="0" err="1">
                <a:ea typeface="ＭＳ Ｐゴシック" charset="0"/>
                <a:cs typeface="Arial"/>
              </a:rPr>
              <a:t>moest</a:t>
            </a:r>
            <a:r>
              <a:rPr lang="en-US" sz="1800" dirty="0">
                <a:ea typeface="ＭＳ Ｐゴシック" charset="0"/>
                <a:cs typeface="Arial"/>
              </a:rPr>
              <a:t> </a:t>
            </a:r>
            <a:r>
              <a:rPr lang="nl-NL" sz="1800" dirty="0">
                <a:ea typeface="ＭＳ Ｐゴシック" charset="0"/>
                <a:cs typeface="Arial"/>
              </a:rPr>
              <a:t>een groot publiek bereiken:</a:t>
            </a:r>
            <a:r>
              <a:rPr lang="en-US" sz="1800" dirty="0">
                <a:ea typeface="ＭＳ Ｐゴシック" charset="0"/>
                <a:cs typeface="Arial"/>
              </a:rPr>
              <a:t> </a:t>
            </a:r>
            <a:r>
              <a:rPr lang="en-US" sz="1800" dirty="0" err="1">
                <a:ea typeface="ＭＳ Ｐゴシック" charset="0"/>
                <a:cs typeface="Arial"/>
              </a:rPr>
              <a:t>aansluiten</a:t>
            </a:r>
            <a:r>
              <a:rPr lang="en-US" sz="1800" dirty="0">
                <a:ea typeface="ＭＳ Ｐゴシック" charset="0"/>
                <a:cs typeface="Arial"/>
              </a:rPr>
              <a:t> </a:t>
            </a:r>
            <a:r>
              <a:rPr lang="en-US" sz="1800" dirty="0" err="1">
                <a:ea typeface="ＭＳ Ｐゴシック" charset="0"/>
                <a:cs typeface="Arial"/>
              </a:rPr>
              <a:t>bij</a:t>
            </a:r>
            <a:r>
              <a:rPr lang="en-US" sz="1800" dirty="0">
                <a:ea typeface="ＭＳ Ｐゴシック" charset="0"/>
                <a:cs typeface="Arial"/>
              </a:rPr>
              <a:t> het </a:t>
            </a:r>
            <a:r>
              <a:rPr lang="en-US" sz="1800" dirty="0" err="1">
                <a:ea typeface="ＭＳ Ｐゴシック" charset="0"/>
                <a:cs typeface="Arial"/>
              </a:rPr>
              <a:t>vrije</a:t>
            </a:r>
            <a:r>
              <a:rPr lang="en-US" sz="1800" dirty="0">
                <a:ea typeface="ＭＳ Ｐゴシック" charset="0"/>
                <a:cs typeface="Arial"/>
              </a:rPr>
              <a:t> </a:t>
            </a:r>
            <a:r>
              <a:rPr lang="en-US" sz="1800" dirty="0" err="1">
                <a:ea typeface="ＭＳ Ｐゴシック" charset="0"/>
                <a:cs typeface="Arial"/>
              </a:rPr>
              <a:t>tijds</a:t>
            </a:r>
            <a:r>
              <a:rPr lang="en-US" sz="1800" dirty="0">
                <a:ea typeface="ＭＳ Ｐゴシック" charset="0"/>
                <a:cs typeface="Arial"/>
              </a:rPr>
              <a:t>- en </a:t>
            </a:r>
            <a:r>
              <a:rPr lang="en-US" sz="1800" dirty="0" err="1">
                <a:ea typeface="ＭＳ Ｐゴシック" charset="0"/>
                <a:cs typeface="Arial"/>
              </a:rPr>
              <a:t>amusementsgevoel</a:t>
            </a:r>
            <a:r>
              <a:rPr lang="en-US" sz="1800" dirty="0">
                <a:ea typeface="ＭＳ Ｐゴシック" charset="0"/>
                <a:cs typeface="Arial"/>
              </a:rPr>
              <a:t>,</a:t>
            </a:r>
            <a:r>
              <a:rPr lang="nl-NL" sz="1800" dirty="0">
                <a:ea typeface="ＭＳ Ｐゴシック" charset="0"/>
                <a:cs typeface="Arial"/>
              </a:rPr>
              <a:t> kunst moet te maken hebben met het gewone leven. </a:t>
            </a:r>
          </a:p>
          <a:p>
            <a:pPr marL="342900" indent="-342900">
              <a:buAutoNum type="arabicPeriod"/>
            </a:pPr>
            <a:r>
              <a:rPr lang="en-US" sz="1800" dirty="0" err="1">
                <a:ea typeface="ＭＳ Ｐゴシック" charset="0"/>
                <a:cs typeface="Arial"/>
              </a:rPr>
              <a:t>Reactie</a:t>
            </a:r>
            <a:r>
              <a:rPr lang="en-US" sz="1800" dirty="0">
                <a:ea typeface="ＭＳ Ｐゴシック" charset="0"/>
                <a:cs typeface="Arial"/>
              </a:rPr>
              <a:t> op de </a:t>
            </a:r>
            <a:r>
              <a:rPr lang="en-US" sz="1800" dirty="0" err="1">
                <a:ea typeface="ＭＳ Ｐゴシック" charset="0"/>
                <a:cs typeface="Arial"/>
              </a:rPr>
              <a:t>consumptiemaatschappij</a:t>
            </a:r>
            <a:r>
              <a:rPr lang="en-US" sz="1800" dirty="0">
                <a:ea typeface="ＭＳ Ｐゴシック" charset="0"/>
                <a:cs typeface="Arial"/>
              </a:rPr>
              <a:t>: luxe- en </a:t>
            </a:r>
            <a:r>
              <a:rPr lang="en-US" sz="1800" dirty="0" err="1">
                <a:ea typeface="ＭＳ Ｐゴシック" charset="0"/>
                <a:cs typeface="Arial"/>
              </a:rPr>
              <a:t>amusementsartikelen</a:t>
            </a:r>
            <a:r>
              <a:rPr lang="en-US" sz="1800" dirty="0">
                <a:ea typeface="ＭＳ Ｐゴシック" charset="0"/>
                <a:cs typeface="Arial"/>
              </a:rPr>
              <a:t> met </a:t>
            </a:r>
            <a:r>
              <a:rPr lang="en-US" sz="1800" dirty="0" err="1">
                <a:ea typeface="ＭＳ Ｐゴシック" charset="0"/>
                <a:cs typeface="Arial"/>
              </a:rPr>
              <a:t>een</a:t>
            </a:r>
            <a:r>
              <a:rPr lang="en-US" sz="1800" dirty="0">
                <a:ea typeface="ＭＳ Ｐゴシック" charset="0"/>
                <a:cs typeface="Arial"/>
              </a:rPr>
              <a:t> </a:t>
            </a:r>
            <a:r>
              <a:rPr lang="en-US" sz="1800" dirty="0" err="1">
                <a:ea typeface="ＭＳ Ｐゴシック" charset="0"/>
                <a:cs typeface="Arial"/>
              </a:rPr>
              <a:t>commerciële</a:t>
            </a:r>
            <a:r>
              <a:rPr lang="en-US" sz="1800" dirty="0">
                <a:ea typeface="ＭＳ Ｐゴシック" charset="0"/>
                <a:cs typeface="Arial"/>
              </a:rPr>
              <a:t> </a:t>
            </a:r>
            <a:r>
              <a:rPr lang="en-US" sz="1800" dirty="0" err="1">
                <a:ea typeface="ＭＳ Ｐゴシック" charset="0"/>
                <a:cs typeface="Arial"/>
              </a:rPr>
              <a:t>bedoeling</a:t>
            </a:r>
            <a:r>
              <a:rPr lang="en-US" sz="1800" dirty="0">
                <a:ea typeface="ＭＳ Ｐゴシック" charset="0"/>
                <a:cs typeface="Arial"/>
              </a:rPr>
              <a:t> </a:t>
            </a:r>
            <a:r>
              <a:rPr lang="en-US" sz="1800" dirty="0" err="1">
                <a:ea typeface="ＭＳ Ｐゴシック" charset="0"/>
                <a:cs typeface="Arial"/>
              </a:rPr>
              <a:t>aan</a:t>
            </a:r>
            <a:r>
              <a:rPr lang="en-US" sz="1800" dirty="0">
                <a:ea typeface="ＭＳ Ｐゴシック" charset="0"/>
                <a:cs typeface="Arial"/>
              </a:rPr>
              <a:t> de </a:t>
            </a:r>
            <a:r>
              <a:rPr lang="en-US" sz="1800" dirty="0" err="1">
                <a:ea typeface="ＭＳ Ｐゴシック" charset="0"/>
                <a:cs typeface="Arial"/>
              </a:rPr>
              <a:t>mensen</a:t>
            </a:r>
            <a:r>
              <a:rPr lang="en-US" sz="1800" dirty="0">
                <a:ea typeface="ＭＳ Ｐゴシック" charset="0"/>
                <a:cs typeface="Arial"/>
              </a:rPr>
              <a:t> </a:t>
            </a:r>
            <a:r>
              <a:rPr lang="en-US" sz="1800" dirty="0" err="1">
                <a:ea typeface="ＭＳ Ｐゴシック" charset="0"/>
                <a:cs typeface="Arial"/>
              </a:rPr>
              <a:t>werden</a:t>
            </a:r>
            <a:r>
              <a:rPr lang="en-US" sz="1800" dirty="0">
                <a:ea typeface="ＭＳ Ｐゴシック" charset="0"/>
                <a:cs typeface="Arial"/>
              </a:rPr>
              <a:t> </a:t>
            </a:r>
            <a:r>
              <a:rPr lang="en-US" sz="1800" dirty="0" err="1">
                <a:ea typeface="ＭＳ Ｐゴシック" charset="0"/>
                <a:cs typeface="Arial"/>
              </a:rPr>
              <a:t>opgedrongen</a:t>
            </a:r>
            <a:r>
              <a:rPr lang="en-US" sz="1800" dirty="0">
                <a:ea typeface="ＭＳ Ｐゴシック" charset="0"/>
                <a:cs typeface="Arial"/>
              </a:rPr>
              <a:t>.</a:t>
            </a:r>
          </a:p>
          <a:p>
            <a:pPr eaLnBrk="1" hangingPunct="1">
              <a:buFontTx/>
              <a:buNone/>
            </a:pPr>
            <a:endParaRPr lang="en-US" sz="1800" b="1" dirty="0">
              <a:ea typeface="ＭＳ Ｐゴシック" charset="0"/>
              <a:cs typeface="Times New Roman (Body)" charset="0"/>
            </a:endParaRPr>
          </a:p>
          <a:p>
            <a:pPr>
              <a:buNone/>
            </a:pPr>
            <a:endParaRPr lang="en-US" sz="1800" dirty="0">
              <a:ea typeface="ＭＳ Ｐゴシック" charset="0"/>
              <a:cs typeface="Times New Roman (Body)" charset="0"/>
            </a:endParaRPr>
          </a:p>
        </p:txBody>
      </p:sp>
      <p:sp>
        <p:nvSpPr>
          <p:cNvPr id="8" name="Titel 3">
            <a:extLst>
              <a:ext uri="{FF2B5EF4-FFF2-40B4-BE49-F238E27FC236}">
                <a16:creationId xmlns:a16="http://schemas.microsoft.com/office/drawing/2014/main" id="{C7C242F7-67FB-1945-A4CE-2F34815FACB3}"/>
              </a:ext>
            </a:extLst>
          </p:cNvPr>
          <p:cNvSpPr>
            <a:spLocks noGrp="1"/>
          </p:cNvSpPr>
          <p:nvPr>
            <p:ph type="title"/>
          </p:nvPr>
        </p:nvSpPr>
        <p:spPr>
          <a:xfrm>
            <a:off x="304800" y="350755"/>
            <a:ext cx="7772400" cy="1143000"/>
          </a:xfrm>
        </p:spPr>
        <p:txBody>
          <a:bodyPr>
            <a:normAutofit/>
          </a:bodyPr>
          <a:lstStyle/>
          <a:p>
            <a:r>
              <a:rPr lang="nl-NL" sz="5400" dirty="0"/>
              <a:t>2. Pop art</a:t>
            </a:r>
          </a:p>
        </p:txBody>
      </p:sp>
      <p:pic>
        <p:nvPicPr>
          <p:cNvPr id="9" name="Picture 9" descr="ale">
            <a:extLst>
              <a:ext uri="{FF2B5EF4-FFF2-40B4-BE49-F238E27FC236}">
                <a16:creationId xmlns:a16="http://schemas.microsoft.com/office/drawing/2014/main" id="{E6FEDBB3-FE6C-3A40-9625-F000740AF07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a:xfrm>
            <a:off x="5676899" y="100868"/>
            <a:ext cx="2485797" cy="278577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797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7"/>
          <p:cNvSpPr txBox="1">
            <a:spLocks noChangeArrowheads="1"/>
          </p:cNvSpPr>
          <p:nvPr/>
        </p:nvSpPr>
        <p:spPr bwMode="auto">
          <a:xfrm>
            <a:off x="4343400" y="5562600"/>
            <a:ext cx="38862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600">
                <a:solidFill>
                  <a:schemeClr val="bg1"/>
                </a:solidFill>
              </a:rPr>
              <a:t>Roy Lichtenstein, </a:t>
            </a:r>
            <a:r>
              <a:rPr lang="en-US" sz="1600" i="1">
                <a:solidFill>
                  <a:schemeClr val="bg1"/>
                </a:solidFill>
              </a:rPr>
              <a:t>Masterpiec</a:t>
            </a:r>
            <a:r>
              <a:rPr lang="en-US" sz="1600">
                <a:solidFill>
                  <a:schemeClr val="bg1"/>
                </a:solidFill>
              </a:rPr>
              <a:t>e, 1962</a:t>
            </a:r>
          </a:p>
        </p:txBody>
      </p:sp>
      <p:sp>
        <p:nvSpPr>
          <p:cNvPr id="47108" name="Text Box 12"/>
          <p:cNvSpPr txBox="1">
            <a:spLocks noChangeArrowheads="1"/>
          </p:cNvSpPr>
          <p:nvPr/>
        </p:nvSpPr>
        <p:spPr bwMode="auto">
          <a:xfrm>
            <a:off x="304799" y="1549562"/>
            <a:ext cx="3223302" cy="3877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err="1">
                <a:solidFill>
                  <a:srgbClr val="C00000"/>
                </a:solidFill>
                <a:latin typeface="Rockwell Regular"/>
                <a:cs typeface="Arial"/>
              </a:rPr>
              <a:t>Haalt</a:t>
            </a:r>
            <a:r>
              <a:rPr lang="en-US" sz="2000" dirty="0">
                <a:solidFill>
                  <a:srgbClr val="C00000"/>
                </a:solidFill>
                <a:latin typeface="Rockwell Regular"/>
                <a:cs typeface="Arial"/>
              </a:rPr>
              <a:t> </a:t>
            </a:r>
            <a:r>
              <a:rPr lang="en-US" sz="2000" dirty="0" err="1">
                <a:solidFill>
                  <a:srgbClr val="C00000"/>
                </a:solidFill>
                <a:latin typeface="Rockwell Regular"/>
                <a:cs typeface="Arial"/>
              </a:rPr>
              <a:t>inspiratieuit</a:t>
            </a:r>
            <a:r>
              <a:rPr lang="en-US" sz="2000" dirty="0">
                <a:solidFill>
                  <a:srgbClr val="C00000"/>
                </a:solidFill>
                <a:latin typeface="Rockwell Regular"/>
                <a:cs typeface="Arial"/>
              </a:rPr>
              <a:t> de </a:t>
            </a:r>
            <a:r>
              <a:rPr lang="en-US" sz="2000" dirty="0" err="1">
                <a:solidFill>
                  <a:srgbClr val="C00000"/>
                </a:solidFill>
                <a:latin typeface="Rockwell Regular"/>
                <a:cs typeface="Arial"/>
              </a:rPr>
              <a:t>consumptiemaatschappij</a:t>
            </a:r>
            <a:r>
              <a:rPr lang="en-US" sz="2000" dirty="0">
                <a:solidFill>
                  <a:srgbClr val="C00000"/>
                </a:solidFill>
                <a:latin typeface="Rockwell Regular"/>
                <a:cs typeface="Arial"/>
              </a:rPr>
              <a:t>:</a:t>
            </a:r>
          </a:p>
          <a:p>
            <a:pPr eaLnBrk="1" hangingPunct="1"/>
            <a:endParaRPr lang="en-US" sz="2000" dirty="0">
              <a:solidFill>
                <a:srgbClr val="C00000"/>
              </a:solidFill>
              <a:latin typeface="Rockwell Regular"/>
              <a:cs typeface="Arial"/>
            </a:endParaRPr>
          </a:p>
          <a:p>
            <a:pPr eaLnBrk="1" hangingPunct="1"/>
            <a:r>
              <a:rPr lang="en-US" sz="2000" dirty="0" err="1">
                <a:latin typeface="Rockwell Regular"/>
                <a:cs typeface="Arial"/>
              </a:rPr>
              <a:t>Advertenties</a:t>
            </a:r>
            <a:endParaRPr lang="en-US" sz="2000" dirty="0">
              <a:latin typeface="Rockwell Regular"/>
              <a:cs typeface="Arial"/>
            </a:endParaRPr>
          </a:p>
          <a:p>
            <a:pPr eaLnBrk="1" hangingPunct="1"/>
            <a:r>
              <a:rPr lang="en-US" sz="2000" dirty="0" err="1">
                <a:latin typeface="Rockwell Regular"/>
                <a:cs typeface="Arial"/>
              </a:rPr>
              <a:t>Gebruiksartikelen</a:t>
            </a:r>
            <a:endParaRPr lang="en-US" sz="2000" dirty="0">
              <a:latin typeface="Rockwell Regular"/>
              <a:cs typeface="Arial"/>
            </a:endParaRPr>
          </a:p>
          <a:p>
            <a:pPr eaLnBrk="1" hangingPunct="1"/>
            <a:r>
              <a:rPr lang="en-US" sz="2000" dirty="0" err="1">
                <a:latin typeface="Rockwell Regular"/>
                <a:cs typeface="Arial"/>
              </a:rPr>
              <a:t>Huishoudelijk</a:t>
            </a:r>
            <a:r>
              <a:rPr lang="en-US" sz="2000" dirty="0">
                <a:latin typeface="Rockwell Regular"/>
                <a:cs typeface="Arial"/>
              </a:rPr>
              <a:t> </a:t>
            </a:r>
            <a:r>
              <a:rPr lang="en-US" sz="2000" dirty="0" err="1">
                <a:latin typeface="Rockwell Regular"/>
                <a:cs typeface="Arial"/>
              </a:rPr>
              <a:t>apparaten</a:t>
            </a:r>
            <a:endParaRPr lang="en-US" sz="2000" dirty="0">
              <a:latin typeface="Rockwell Regular"/>
              <a:cs typeface="Arial"/>
            </a:endParaRPr>
          </a:p>
          <a:p>
            <a:pPr eaLnBrk="1" hangingPunct="1"/>
            <a:r>
              <a:rPr lang="en-US" sz="2000" dirty="0" err="1">
                <a:latin typeface="Rockwell Regular"/>
                <a:cs typeface="Arial"/>
              </a:rPr>
              <a:t>Etenswaren</a:t>
            </a:r>
            <a:endParaRPr lang="en-US" sz="2000" dirty="0">
              <a:latin typeface="Rockwell Regular"/>
              <a:cs typeface="Arial"/>
            </a:endParaRPr>
          </a:p>
          <a:p>
            <a:pPr eaLnBrk="1" hangingPunct="1"/>
            <a:r>
              <a:rPr lang="en-US" sz="2000" dirty="0" err="1">
                <a:latin typeface="Rockwell Regular"/>
                <a:cs typeface="Arial"/>
              </a:rPr>
              <a:t>Beroemdheden</a:t>
            </a:r>
            <a:endParaRPr lang="en-US" sz="2000" dirty="0">
              <a:latin typeface="Rockwell Regular"/>
              <a:cs typeface="Arial"/>
            </a:endParaRPr>
          </a:p>
          <a:p>
            <a:pPr eaLnBrk="1" hangingPunct="1"/>
            <a:r>
              <a:rPr lang="en-US" sz="2200" dirty="0">
                <a:solidFill>
                  <a:srgbClr val="FFFFFF"/>
                </a:solidFill>
                <a:latin typeface="Rockwell Regular"/>
                <a:cs typeface="Arial"/>
              </a:rPr>
              <a:t>Pin ups</a:t>
            </a:r>
          </a:p>
          <a:p>
            <a:pPr eaLnBrk="1" hangingPunct="1"/>
            <a:r>
              <a:rPr lang="en-US" sz="2200" dirty="0">
                <a:solidFill>
                  <a:srgbClr val="FFFFFF"/>
                </a:solidFill>
                <a:latin typeface="Rockwell Regular"/>
                <a:cs typeface="Arial"/>
              </a:rPr>
              <a:t>Strips</a:t>
            </a:r>
          </a:p>
          <a:p>
            <a:pPr eaLnBrk="1" hangingPunct="1">
              <a:spcBef>
                <a:spcPct val="50000"/>
              </a:spcBef>
            </a:pPr>
            <a:endParaRPr lang="en-US" sz="2800" dirty="0">
              <a:solidFill>
                <a:srgbClr val="FFCC00"/>
              </a:solidFill>
            </a:endParaRPr>
          </a:p>
        </p:txBody>
      </p:sp>
      <p:pic>
        <p:nvPicPr>
          <p:cNvPr id="4" name="Afbeelding 3"/>
          <p:cNvPicPr>
            <a:picLocks noChangeAspect="1"/>
          </p:cNvPicPr>
          <p:nvPr/>
        </p:nvPicPr>
        <p:blipFill>
          <a:blip r:embed="rId3"/>
          <a:stretch>
            <a:fillRect/>
          </a:stretch>
        </p:blipFill>
        <p:spPr>
          <a:xfrm>
            <a:off x="3652036" y="3622675"/>
            <a:ext cx="5348253" cy="292042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Afbeelding 4"/>
          <p:cNvPicPr>
            <a:picLocks noChangeAspect="1"/>
          </p:cNvPicPr>
          <p:nvPr/>
        </p:nvPicPr>
        <p:blipFill>
          <a:blip r:embed="rId4"/>
          <a:stretch>
            <a:fillRect/>
          </a:stretch>
        </p:blipFill>
        <p:spPr>
          <a:xfrm>
            <a:off x="5750472" y="819247"/>
            <a:ext cx="3249817" cy="253332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itel 3">
            <a:extLst>
              <a:ext uri="{FF2B5EF4-FFF2-40B4-BE49-F238E27FC236}">
                <a16:creationId xmlns:a16="http://schemas.microsoft.com/office/drawing/2014/main" id="{2DEE1095-6F6A-D04E-A113-09F3317531AA}"/>
              </a:ext>
            </a:extLst>
          </p:cNvPr>
          <p:cNvSpPr txBox="1">
            <a:spLocks/>
          </p:cNvSpPr>
          <p:nvPr/>
        </p:nvSpPr>
        <p:spPr>
          <a:xfrm>
            <a:off x="304799" y="275337"/>
            <a:ext cx="7772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dirty="0"/>
              <a:t>2. Pop art</a:t>
            </a:r>
          </a:p>
        </p:txBody>
      </p:sp>
      <p:pic>
        <p:nvPicPr>
          <p:cNvPr id="8" name="Afbeelding 7">
            <a:extLst>
              <a:ext uri="{FF2B5EF4-FFF2-40B4-BE49-F238E27FC236}">
                <a16:creationId xmlns:a16="http://schemas.microsoft.com/office/drawing/2014/main" id="{20B8B140-D192-3841-B1C7-B57085D86B2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52036" y="819247"/>
            <a:ext cx="1974501" cy="2533322"/>
          </a:xfrm>
          <a:prstGeom prst="rect">
            <a:avLst/>
          </a:prstGeom>
        </p:spPr>
      </p:pic>
    </p:spTree>
    <p:extLst>
      <p:ext uri="{BB962C8B-B14F-4D97-AF65-F5344CB8AC3E}">
        <p14:creationId xmlns:p14="http://schemas.microsoft.com/office/powerpoint/2010/main" val="153187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037" descr="coke"/>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349251" y="1208130"/>
            <a:ext cx="1490060" cy="1981333"/>
          </a:xfrm>
          <a:noFill/>
        </p:spPr>
      </p:pic>
      <p:sp>
        <p:nvSpPr>
          <p:cNvPr id="51203" name="Text Placeholder 5"/>
          <p:cNvSpPr>
            <a:spLocks noGrp="1"/>
          </p:cNvSpPr>
          <p:nvPr>
            <p:ph type="body" sz="half" idx="2"/>
          </p:nvPr>
        </p:nvSpPr>
        <p:spPr>
          <a:xfrm>
            <a:off x="2133600" y="1418337"/>
            <a:ext cx="6745381" cy="5105866"/>
          </a:xfrm>
        </p:spPr>
        <p:txBody>
          <a:bodyPr>
            <a:normAutofit fontScale="92500" lnSpcReduction="10000"/>
          </a:bodyPr>
          <a:lstStyle/>
          <a:p>
            <a:pPr marL="0" indent="0">
              <a:spcBef>
                <a:spcPts val="600"/>
              </a:spcBef>
              <a:buNone/>
            </a:pPr>
            <a:r>
              <a:rPr lang="en-US" sz="2000" u="sng" dirty="0" err="1">
                <a:solidFill>
                  <a:srgbClr val="C00000"/>
                </a:solidFill>
                <a:latin typeface="Rockwell Regular"/>
                <a:ea typeface="ＭＳ Ｐゴシック" charset="0"/>
                <a:cs typeface="Arial"/>
              </a:rPr>
              <a:t>Kenmerken</a:t>
            </a:r>
            <a:r>
              <a:rPr lang="en-US" sz="2000" u="sng" dirty="0">
                <a:solidFill>
                  <a:srgbClr val="C00000"/>
                </a:solidFill>
                <a:latin typeface="Rockwell Regular"/>
                <a:ea typeface="ＭＳ Ｐゴシック" charset="0"/>
                <a:cs typeface="Arial"/>
              </a:rPr>
              <a:t> Pop Art:</a:t>
            </a:r>
            <a:endParaRPr lang="en-US" u="sng" dirty="0">
              <a:solidFill>
                <a:srgbClr val="C00000"/>
              </a:solidFill>
              <a:latin typeface="Rockwell Regular"/>
              <a:ea typeface="ＭＳ Ｐゴシック" charset="0"/>
              <a:cs typeface="Arial"/>
            </a:endParaRPr>
          </a:p>
          <a:p>
            <a:pPr>
              <a:spcBef>
                <a:spcPts val="600"/>
              </a:spcBef>
            </a:pPr>
            <a:r>
              <a:rPr lang="en-US" sz="1900" dirty="0" err="1">
                <a:latin typeface="Rockwell Regular"/>
                <a:ea typeface="ＭＳ Ｐゴシック" charset="0"/>
                <a:cs typeface="Arial"/>
              </a:rPr>
              <a:t>Figuratief</a:t>
            </a:r>
            <a:endParaRPr lang="en-US" sz="1900" dirty="0">
              <a:latin typeface="Rockwell Regular"/>
              <a:ea typeface="ＭＳ Ｐゴシック" charset="0"/>
              <a:cs typeface="Arial"/>
            </a:endParaRPr>
          </a:p>
          <a:p>
            <a:pPr>
              <a:spcBef>
                <a:spcPts val="600"/>
              </a:spcBef>
            </a:pPr>
            <a:r>
              <a:rPr lang="en-US" sz="1900" dirty="0" err="1">
                <a:latin typeface="Rockwell Regular"/>
                <a:ea typeface="ＭＳ Ｐゴシック" charset="0"/>
                <a:cs typeface="Arial"/>
              </a:rPr>
              <a:t>Speels</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gebruik</a:t>
            </a:r>
            <a:r>
              <a:rPr lang="en-US" sz="1900" dirty="0">
                <a:latin typeface="Rockwell Regular"/>
                <a:ea typeface="ＭＳ Ｐゴシック" charset="0"/>
                <a:cs typeface="Arial"/>
              </a:rPr>
              <a:t> van de </a:t>
            </a:r>
            <a:r>
              <a:rPr lang="en-US" sz="1900" dirty="0" err="1">
                <a:latin typeface="Rockwell Regular"/>
                <a:ea typeface="ＭＳ Ｐゴシック" charset="0"/>
                <a:cs typeface="Arial"/>
              </a:rPr>
              <a:t>symbolen</a:t>
            </a:r>
            <a:r>
              <a:rPr lang="en-US" sz="1900" dirty="0">
                <a:latin typeface="Rockwell Regular"/>
                <a:ea typeface="ＭＳ Ｐゴシック" charset="0"/>
                <a:cs typeface="Arial"/>
              </a:rPr>
              <a:t> van de </a:t>
            </a:r>
            <a:r>
              <a:rPr lang="en-US" sz="1900" dirty="0" err="1">
                <a:latin typeface="Rockwell Regular"/>
                <a:ea typeface="ＭＳ Ｐゴシック" charset="0"/>
                <a:cs typeface="Arial"/>
              </a:rPr>
              <a:t>Westerse</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consumptiecultuur</a:t>
            </a:r>
            <a:r>
              <a:rPr lang="en-US" sz="1900" dirty="0">
                <a:latin typeface="Rockwell Regular"/>
                <a:ea typeface="ＭＳ Ｐゴシック" charset="0"/>
                <a:cs typeface="Arial"/>
              </a:rPr>
              <a:t>. </a:t>
            </a:r>
          </a:p>
          <a:p>
            <a:pPr>
              <a:spcBef>
                <a:spcPts val="600"/>
              </a:spcBef>
            </a:pPr>
            <a:r>
              <a:rPr lang="en-US" sz="1900" dirty="0" err="1">
                <a:latin typeface="Rockwell Regular"/>
                <a:ea typeface="ＭＳ Ｐゴシック" charset="0"/>
                <a:cs typeface="Arial"/>
              </a:rPr>
              <a:t>Ironie</a:t>
            </a:r>
            <a:r>
              <a:rPr lang="en-US" sz="1900" dirty="0">
                <a:latin typeface="Rockwell Regular"/>
                <a:ea typeface="ＭＳ Ｐゴシック" charset="0"/>
                <a:cs typeface="Arial"/>
              </a:rPr>
              <a:t> en humor.</a:t>
            </a:r>
          </a:p>
          <a:p>
            <a:pPr>
              <a:spcBef>
                <a:spcPts val="600"/>
              </a:spcBef>
            </a:pPr>
            <a:r>
              <a:rPr lang="en-US" sz="1900" dirty="0" err="1">
                <a:latin typeface="Rockwell Regular"/>
                <a:ea typeface="ＭＳ Ｐゴシック" charset="0"/>
                <a:cs typeface="Arial"/>
              </a:rPr>
              <a:t>Gebruik</a:t>
            </a:r>
            <a:r>
              <a:rPr lang="en-US" sz="1900" dirty="0">
                <a:latin typeface="Rockwell Regular"/>
                <a:ea typeface="ＭＳ Ｐゴシック" charset="0"/>
                <a:cs typeface="Arial"/>
              </a:rPr>
              <a:t> van </a:t>
            </a:r>
            <a:r>
              <a:rPr lang="en-US" sz="1900" dirty="0" err="1">
                <a:latin typeface="Rockwell Regular"/>
                <a:ea typeface="ＭＳ Ｐゴシック" charset="0"/>
                <a:cs typeface="Arial"/>
              </a:rPr>
              <a:t>commerciële</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materialen</a:t>
            </a:r>
            <a:r>
              <a:rPr lang="en-US" sz="1900" dirty="0">
                <a:latin typeface="Rockwell Regular"/>
                <a:ea typeface="ＭＳ Ｐゴシック" charset="0"/>
                <a:cs typeface="Arial"/>
              </a:rPr>
              <a:t> en </a:t>
            </a:r>
            <a:r>
              <a:rPr lang="en-US" sz="1900" dirty="0" err="1">
                <a:latin typeface="Rockwell Regular"/>
                <a:ea typeface="ＭＳ Ｐゴシック" charset="0"/>
                <a:cs typeface="Arial"/>
              </a:rPr>
              <a:t>voorwerpen</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producten</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uit</a:t>
            </a:r>
            <a:r>
              <a:rPr lang="en-US" sz="1900" dirty="0">
                <a:latin typeface="Rockwell Regular"/>
                <a:ea typeface="ＭＳ Ｐゴシック" charset="0"/>
                <a:cs typeface="Arial"/>
              </a:rPr>
              <a:t> het </a:t>
            </a:r>
            <a:r>
              <a:rPr lang="en-US" sz="1900" dirty="0" err="1">
                <a:latin typeface="Rockwell Regular"/>
                <a:ea typeface="ＭＳ Ｐゴシック" charset="0"/>
                <a:cs typeface="Arial"/>
              </a:rPr>
              <a:t>leven</a:t>
            </a:r>
            <a:r>
              <a:rPr lang="en-US" sz="1900" dirty="0">
                <a:latin typeface="Rockwell Regular"/>
                <a:ea typeface="ＭＳ Ｐゴシック" charset="0"/>
                <a:cs typeface="Arial"/>
              </a:rPr>
              <a:t> van </a:t>
            </a:r>
            <a:r>
              <a:rPr lang="en-US" sz="1900" dirty="0" err="1">
                <a:latin typeface="Rockwell Regular"/>
                <a:ea typeface="ＭＳ Ｐゴシック" charset="0"/>
                <a:cs typeface="Arial"/>
              </a:rPr>
              <a:t>alledag</a:t>
            </a:r>
            <a:r>
              <a:rPr lang="en-US" sz="1900" dirty="0">
                <a:latin typeface="Rockwell Regular"/>
                <a:ea typeface="ＭＳ Ｐゴシック" charset="0"/>
                <a:cs typeface="Arial"/>
              </a:rPr>
              <a:t>.</a:t>
            </a:r>
          </a:p>
          <a:p>
            <a:pPr>
              <a:spcBef>
                <a:spcPts val="600"/>
              </a:spcBef>
            </a:pPr>
            <a:r>
              <a:rPr lang="en-US" sz="1900" dirty="0">
                <a:latin typeface="Rockwell Regular"/>
                <a:ea typeface="ＭＳ Ｐゴシック" charset="0"/>
                <a:cs typeface="Arial"/>
              </a:rPr>
              <a:t>De </a:t>
            </a:r>
            <a:r>
              <a:rPr lang="en-US" sz="1900" dirty="0" err="1">
                <a:latin typeface="Rockwell Regular"/>
                <a:ea typeface="ＭＳ Ｐゴシック" charset="0"/>
                <a:cs typeface="Arial"/>
              </a:rPr>
              <a:t>beeldende</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middelen</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worden</a:t>
            </a:r>
            <a:r>
              <a:rPr lang="en-US" sz="1900" dirty="0">
                <a:latin typeface="Rockwell Regular"/>
                <a:ea typeface="ＭＳ Ｐゴシック" charset="0"/>
                <a:cs typeface="Arial"/>
              </a:rPr>
              <a:t> net </a:t>
            </a:r>
            <a:r>
              <a:rPr lang="en-US" sz="1900" dirty="0" err="1">
                <a:latin typeface="Rockwell Regular"/>
                <a:ea typeface="ＭＳ Ｐゴシック" charset="0"/>
                <a:cs typeface="Arial"/>
              </a:rPr>
              <a:t>zo</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gebruikt</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als</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bij</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reclame</a:t>
            </a:r>
            <a:r>
              <a:rPr lang="en-US" sz="1900" dirty="0">
                <a:latin typeface="Rockwell Regular"/>
                <a:ea typeface="ＭＳ Ｐゴシック" charset="0"/>
                <a:cs typeface="Arial"/>
              </a:rPr>
              <a:t>, film, </a:t>
            </a:r>
            <a:r>
              <a:rPr lang="en-US" sz="1900" dirty="0" err="1">
                <a:latin typeface="Rockwell Regular"/>
                <a:ea typeface="ＭＳ Ｐゴシック" charset="0"/>
                <a:cs typeface="Arial"/>
              </a:rPr>
              <a:t>televisie</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affiches</a:t>
            </a:r>
            <a:r>
              <a:rPr lang="en-US" sz="1900" dirty="0">
                <a:latin typeface="Rockwell Regular"/>
                <a:ea typeface="ＭＳ Ｐゴシック" charset="0"/>
                <a:cs typeface="Arial"/>
              </a:rPr>
              <a:t> en strips. </a:t>
            </a:r>
          </a:p>
          <a:p>
            <a:pPr>
              <a:spcBef>
                <a:spcPts val="600"/>
              </a:spcBef>
            </a:pPr>
            <a:r>
              <a:rPr lang="en-US" sz="1900" dirty="0" err="1">
                <a:latin typeface="Rockwell Regular"/>
                <a:ea typeface="ＭＳ Ｐゴシック" charset="0"/>
                <a:cs typeface="Arial"/>
              </a:rPr>
              <a:t>Vervreemding</a:t>
            </a:r>
            <a:r>
              <a:rPr lang="en-US" sz="1900" dirty="0">
                <a:latin typeface="Rockwell Regular"/>
                <a:ea typeface="ＭＳ Ｐゴシック" charset="0"/>
                <a:cs typeface="Arial"/>
              </a:rPr>
              <a:t> door </a:t>
            </a:r>
            <a:r>
              <a:rPr lang="en-US" sz="1900" dirty="0" err="1">
                <a:latin typeface="Rockwell Regular"/>
                <a:ea typeface="ＭＳ Ｐゴシック" charset="0"/>
                <a:cs typeface="Arial"/>
              </a:rPr>
              <a:t>vergroting</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herhaling</a:t>
            </a:r>
            <a:r>
              <a:rPr lang="en-US" sz="1900" dirty="0">
                <a:latin typeface="Rockwell Regular"/>
                <a:ea typeface="ＭＳ Ｐゴシック" charset="0"/>
                <a:cs typeface="Arial"/>
              </a:rPr>
              <a:t> en </a:t>
            </a:r>
            <a:r>
              <a:rPr lang="en-US" sz="1900" dirty="0" err="1">
                <a:latin typeface="Rockwell Regular"/>
                <a:ea typeface="ＭＳ Ｐゴシック" charset="0"/>
                <a:cs typeface="Arial"/>
              </a:rPr>
              <a:t>gebruik</a:t>
            </a:r>
            <a:r>
              <a:rPr lang="en-US" sz="1900" dirty="0">
                <a:latin typeface="Rockwell Regular"/>
                <a:ea typeface="ＭＳ Ｐゴシック" charset="0"/>
                <a:cs typeface="Arial"/>
              </a:rPr>
              <a:t> van </a:t>
            </a:r>
            <a:r>
              <a:rPr lang="en-US" sz="1900" dirty="0" err="1">
                <a:latin typeface="Rockwell Regular"/>
                <a:ea typeface="ＭＳ Ｐゴシック" charset="0"/>
                <a:cs typeface="Arial"/>
              </a:rPr>
              <a:t>ongebruikelijke</a:t>
            </a:r>
            <a:r>
              <a:rPr lang="en-US" sz="1900" dirty="0">
                <a:latin typeface="Rockwell Regular"/>
                <a:ea typeface="ＭＳ Ｐゴシック" charset="0"/>
                <a:cs typeface="Arial"/>
              </a:rPr>
              <a:t> materialmen</a:t>
            </a:r>
          </a:p>
          <a:p>
            <a:pPr>
              <a:spcBef>
                <a:spcPts val="600"/>
              </a:spcBef>
            </a:pPr>
            <a:r>
              <a:rPr lang="en-US" sz="1900" dirty="0" err="1">
                <a:latin typeface="Rockwell Regular"/>
                <a:ea typeface="ＭＳ Ｐゴシック" charset="0"/>
                <a:cs typeface="Arial"/>
              </a:rPr>
              <a:t>Een</a:t>
            </a:r>
            <a:r>
              <a:rPr lang="en-US" sz="1900" dirty="0">
                <a:latin typeface="Rockwell Regular"/>
                <a:ea typeface="ＭＳ Ｐゴシック" charset="0"/>
                <a:cs typeface="Arial"/>
              </a:rPr>
              <a:t> collage-</a:t>
            </a:r>
            <a:r>
              <a:rPr lang="en-US" sz="1900" dirty="0" err="1">
                <a:latin typeface="Rockwell Regular"/>
                <a:ea typeface="ＭＳ Ｐゴシック" charset="0"/>
                <a:cs typeface="Arial"/>
              </a:rPr>
              <a:t>achtig</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uiterlijk</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zowel</a:t>
            </a:r>
            <a:r>
              <a:rPr lang="en-US" sz="1900" dirty="0">
                <a:latin typeface="Rockwell Regular"/>
                <a:ea typeface="ＭＳ Ｐゴシック" charset="0"/>
                <a:cs typeface="Arial"/>
              </a:rPr>
              <a:t> in twee- </a:t>
            </a:r>
            <a:r>
              <a:rPr lang="en-US" sz="1900" dirty="0" err="1">
                <a:latin typeface="Rockwell Regular"/>
                <a:ea typeface="ＭＳ Ｐゴシック" charset="0"/>
                <a:cs typeface="Arial"/>
              </a:rPr>
              <a:t>als</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driedimensionale</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beelden</a:t>
            </a:r>
            <a:r>
              <a:rPr lang="en-US" sz="1900" dirty="0">
                <a:latin typeface="Rockwell Regular"/>
                <a:ea typeface="ＭＳ Ｐゴシック" charset="0"/>
                <a:cs typeface="Arial"/>
              </a:rPr>
              <a:t>.</a:t>
            </a:r>
          </a:p>
          <a:p>
            <a:pPr>
              <a:spcBef>
                <a:spcPts val="600"/>
              </a:spcBef>
            </a:pPr>
            <a:r>
              <a:rPr lang="en-US" sz="1900" dirty="0" err="1">
                <a:latin typeface="Rockwell Regular"/>
                <a:ea typeface="ＭＳ Ｐゴシック" charset="0"/>
                <a:cs typeface="Arial"/>
              </a:rPr>
              <a:t>Geen</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persoonlijk</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handschrift</a:t>
            </a:r>
            <a:r>
              <a:rPr lang="en-US" sz="1900" dirty="0">
                <a:latin typeface="Rockwell Regular"/>
                <a:ea typeface="ＭＳ Ｐゴシック" charset="0"/>
                <a:cs typeface="Arial"/>
              </a:rPr>
              <a:t> van de </a:t>
            </a:r>
            <a:r>
              <a:rPr lang="en-US" sz="1900" dirty="0" err="1">
                <a:latin typeface="Rockwell Regular"/>
                <a:ea typeface="ＭＳ Ｐゴシック" charset="0"/>
                <a:cs typeface="Arial"/>
              </a:rPr>
              <a:t>kunstenaar</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Soms</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laat</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hij</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werk</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zelfs</a:t>
            </a:r>
            <a:r>
              <a:rPr lang="en-US" sz="1900" dirty="0">
                <a:latin typeface="Rockwell Regular"/>
                <a:ea typeface="ＭＳ Ｐゴシック" charset="0"/>
                <a:cs typeface="Arial"/>
              </a:rPr>
              <a:t> door </a:t>
            </a:r>
            <a:r>
              <a:rPr lang="en-US" sz="1900" dirty="0" err="1">
                <a:latin typeface="Rockwell Regular"/>
                <a:ea typeface="ＭＳ Ｐゴシック" charset="0"/>
                <a:cs typeface="Arial"/>
              </a:rPr>
              <a:t>anderen</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uitvoeren</a:t>
            </a:r>
            <a:r>
              <a:rPr lang="en-US" sz="1900" dirty="0">
                <a:latin typeface="Rockwell Regular"/>
                <a:ea typeface="ＭＳ Ｐゴシック" charset="0"/>
                <a:cs typeface="Arial"/>
              </a:rPr>
              <a:t>. </a:t>
            </a:r>
          </a:p>
          <a:p>
            <a:pPr>
              <a:spcBef>
                <a:spcPts val="600"/>
              </a:spcBef>
            </a:pPr>
            <a:r>
              <a:rPr lang="en-US" sz="1900" dirty="0">
                <a:latin typeface="Rockwell Regular"/>
                <a:ea typeface="ＭＳ Ｐゴシック" charset="0"/>
                <a:cs typeface="Arial"/>
              </a:rPr>
              <a:t>De </a:t>
            </a:r>
            <a:r>
              <a:rPr lang="en-US" sz="1900" dirty="0" err="1">
                <a:latin typeface="Rockwell Regular"/>
                <a:ea typeface="ＭＳ Ｐゴシック" charset="0"/>
                <a:cs typeface="Arial"/>
              </a:rPr>
              <a:t>kunstenaar</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gebruikt</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vaak</a:t>
            </a:r>
            <a:r>
              <a:rPr lang="en-US" sz="1900" dirty="0">
                <a:latin typeface="Rockwell Regular"/>
                <a:ea typeface="ＭＳ Ｐゴシック" charset="0"/>
                <a:cs typeface="Arial"/>
              </a:rPr>
              <a:t> 'ready </a:t>
            </a:r>
            <a:r>
              <a:rPr lang="en-US" sz="1900" dirty="0" err="1">
                <a:latin typeface="Rockwell Regular"/>
                <a:ea typeface="ＭＳ Ｐゴシック" charset="0"/>
                <a:cs typeface="Arial"/>
              </a:rPr>
              <a:t>mades</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kant-en-klare</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bestaande</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voorwerpen</a:t>
            </a:r>
            <a:r>
              <a:rPr lang="en-US" sz="1900" dirty="0">
                <a:latin typeface="Rockwell Regular"/>
                <a:ea typeface="ＭＳ Ｐゴシック" charset="0"/>
                <a:cs typeface="Arial"/>
              </a:rPr>
              <a:t>.</a:t>
            </a:r>
          </a:p>
          <a:p>
            <a:pPr>
              <a:spcBef>
                <a:spcPts val="600"/>
              </a:spcBef>
            </a:pPr>
            <a:r>
              <a:rPr lang="en-US" sz="1900" dirty="0">
                <a:latin typeface="Rockwell Regular"/>
                <a:ea typeface="ＭＳ Ｐゴシック" charset="0"/>
                <a:cs typeface="Arial"/>
              </a:rPr>
              <a:t>De </a:t>
            </a:r>
            <a:r>
              <a:rPr lang="en-US" sz="1900" dirty="0" err="1">
                <a:latin typeface="Rockwell Regular"/>
                <a:ea typeface="ＭＳ Ｐゴシック" charset="0"/>
                <a:cs typeface="Arial"/>
              </a:rPr>
              <a:t>identiteit</a:t>
            </a:r>
            <a:r>
              <a:rPr lang="en-US" sz="1900" dirty="0">
                <a:latin typeface="Rockwell Regular"/>
                <a:ea typeface="ＭＳ Ｐゴシック" charset="0"/>
                <a:cs typeface="Arial"/>
              </a:rPr>
              <a:t> van de </a:t>
            </a:r>
            <a:r>
              <a:rPr lang="en-US" sz="1900" dirty="0" err="1">
                <a:latin typeface="Rockwell Regular"/>
                <a:ea typeface="ＭＳ Ｐゴシック" charset="0"/>
                <a:cs typeface="Arial"/>
              </a:rPr>
              <a:t>kunstenaar</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zijn</a:t>
            </a:r>
            <a:r>
              <a:rPr lang="en-US" sz="1900" dirty="0">
                <a:latin typeface="Rockwell Regular"/>
                <a:ea typeface="ＭＳ Ｐゴシック" charset="0"/>
                <a:cs typeface="Arial"/>
              </a:rPr>
              <a:t> imago, </a:t>
            </a:r>
            <a:r>
              <a:rPr lang="en-US" sz="1900" dirty="0" err="1">
                <a:latin typeface="Rockwell Regular"/>
                <a:ea typeface="ＭＳ Ｐゴシック" charset="0"/>
                <a:cs typeface="Arial"/>
              </a:rPr>
              <a:t>wordt</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soms</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zorgvuldig</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opgebouwd</a:t>
            </a:r>
            <a:endParaRPr lang="en-US" sz="1900" dirty="0">
              <a:latin typeface="Rockwell Regular"/>
              <a:ea typeface="ＭＳ Ｐゴシック" charset="0"/>
              <a:cs typeface="Arial"/>
            </a:endParaRPr>
          </a:p>
        </p:txBody>
      </p:sp>
      <p:sp>
        <p:nvSpPr>
          <p:cNvPr id="9" name="Titel 3">
            <a:extLst>
              <a:ext uri="{FF2B5EF4-FFF2-40B4-BE49-F238E27FC236}">
                <a16:creationId xmlns:a16="http://schemas.microsoft.com/office/drawing/2014/main" id="{E4133693-AD2F-114C-AB23-3EEEC3A99362}"/>
              </a:ext>
            </a:extLst>
          </p:cNvPr>
          <p:cNvSpPr txBox="1">
            <a:spLocks/>
          </p:cNvSpPr>
          <p:nvPr/>
        </p:nvSpPr>
        <p:spPr>
          <a:xfrm>
            <a:off x="304799" y="275337"/>
            <a:ext cx="7772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dirty="0"/>
              <a:t>2. Pop art</a:t>
            </a:r>
          </a:p>
        </p:txBody>
      </p:sp>
      <p:pic>
        <p:nvPicPr>
          <p:cNvPr id="10" name="Picture 1028">
            <a:extLst>
              <a:ext uri="{FF2B5EF4-FFF2-40B4-BE49-F238E27FC236}">
                <a16:creationId xmlns:a16="http://schemas.microsoft.com/office/drawing/2014/main" id="{689462A4-12DE-E545-B09B-67D002C1196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a:xfrm>
            <a:off x="349252" y="3289739"/>
            <a:ext cx="1497966" cy="202849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1" descr="oldenburg_burger1962_liten">
            <a:extLst>
              <a:ext uri="{FF2B5EF4-FFF2-40B4-BE49-F238E27FC236}">
                <a16:creationId xmlns:a16="http://schemas.microsoft.com/office/drawing/2014/main" id="{7A3D2DD5-05BE-854C-8C4B-2B8AE89462F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a:xfrm>
            <a:off x="304799" y="5418510"/>
            <a:ext cx="1560786" cy="1116769"/>
          </a:xfrm>
          <a:prstGeom prst="rect">
            <a:avLst/>
          </a:prstGeom>
          <a:noFill/>
        </p:spPr>
      </p:pic>
    </p:spTree>
    <p:extLst>
      <p:ext uri="{BB962C8B-B14F-4D97-AF65-F5344CB8AC3E}">
        <p14:creationId xmlns:p14="http://schemas.microsoft.com/office/powerpoint/2010/main" val="2813327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ChangeArrowheads="1"/>
          </p:cNvSpPr>
          <p:nvPr/>
        </p:nvSpPr>
        <p:spPr bwMode="auto">
          <a:xfrm>
            <a:off x="3352800" y="1447800"/>
            <a:ext cx="5181600"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nl-NL" sz="3200" b="1" dirty="0">
              <a:solidFill>
                <a:srgbClr val="FFFFFF"/>
              </a:solidFill>
            </a:endParaRPr>
          </a:p>
        </p:txBody>
      </p:sp>
      <p:pic>
        <p:nvPicPr>
          <p:cNvPr id="55299" name="Picture 14" descr="warhol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8546" y="1418337"/>
            <a:ext cx="3270075" cy="1618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5300" name="Picture 15" descr="Warhol_Marilyn_hs-77858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8546" y="3162658"/>
            <a:ext cx="1779951" cy="1773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hthoek 1"/>
          <p:cNvSpPr/>
          <p:nvPr/>
        </p:nvSpPr>
        <p:spPr>
          <a:xfrm>
            <a:off x="3920359" y="1222539"/>
            <a:ext cx="4461640" cy="2123658"/>
          </a:xfrm>
          <a:prstGeom prst="rect">
            <a:avLst/>
          </a:prstGeom>
        </p:spPr>
        <p:txBody>
          <a:bodyPr wrap="square">
            <a:spAutoFit/>
          </a:bodyPr>
          <a:lstStyle/>
          <a:p>
            <a:r>
              <a:rPr lang="en-US" sz="2000" u="sng" dirty="0">
                <a:solidFill>
                  <a:srgbClr val="C00000"/>
                </a:solidFill>
                <a:latin typeface="Rockwell Regular"/>
                <a:ea typeface="ＭＳ Ｐゴシック" charset="0"/>
                <a:cs typeface="Arial"/>
              </a:rPr>
              <a:t>Andy Warhol</a:t>
            </a:r>
          </a:p>
          <a:p>
            <a:endParaRPr lang="en-US" sz="2000" u="sng" dirty="0">
              <a:solidFill>
                <a:srgbClr val="C00000"/>
              </a:solidFill>
              <a:latin typeface="Rockwell Regular"/>
              <a:ea typeface="ＭＳ Ｐゴシック" charset="0"/>
              <a:cs typeface="Arial"/>
            </a:endParaRPr>
          </a:p>
          <a:p>
            <a:r>
              <a:rPr lang="en-US" dirty="0" err="1">
                <a:latin typeface="Rockwell Regular"/>
                <a:ea typeface="ＭＳ Ｐゴシック" charset="0"/>
                <a:cs typeface="Arial"/>
              </a:rPr>
              <a:t>Hij</a:t>
            </a:r>
            <a:r>
              <a:rPr lang="en-US" dirty="0">
                <a:latin typeface="Rockwell Regular"/>
                <a:ea typeface="ＭＳ Ｐゴシック" charset="0"/>
                <a:cs typeface="Arial"/>
              </a:rPr>
              <a:t> </a:t>
            </a:r>
            <a:r>
              <a:rPr lang="en-US" dirty="0" err="1">
                <a:latin typeface="Rockwell Regular"/>
                <a:ea typeface="ＭＳ Ｐゴシック" charset="0"/>
                <a:cs typeface="Arial"/>
              </a:rPr>
              <a:t>gebruikte</a:t>
            </a:r>
            <a:r>
              <a:rPr lang="en-US" dirty="0">
                <a:latin typeface="Rockwell Regular"/>
                <a:ea typeface="ＭＳ Ｐゴシック" charset="0"/>
                <a:cs typeface="Arial"/>
              </a:rPr>
              <a:t> </a:t>
            </a:r>
            <a:r>
              <a:rPr lang="en-US" dirty="0" err="1">
                <a:latin typeface="Rockwell Regular"/>
                <a:ea typeface="ＭＳ Ｐゴシック" charset="0"/>
                <a:cs typeface="Arial"/>
              </a:rPr>
              <a:t>nieuwe</a:t>
            </a:r>
            <a:r>
              <a:rPr lang="en-US" dirty="0">
                <a:latin typeface="Rockwell Regular"/>
                <a:ea typeface="ＭＳ Ｐゴシック" charset="0"/>
                <a:cs typeface="Arial"/>
              </a:rPr>
              <a:t> </a:t>
            </a:r>
            <a:r>
              <a:rPr lang="en-US" dirty="0" err="1">
                <a:latin typeface="Rockwell Regular"/>
                <a:ea typeface="ＭＳ Ｐゴシック" charset="0"/>
                <a:cs typeface="Arial"/>
              </a:rPr>
              <a:t>technologien</a:t>
            </a:r>
            <a:r>
              <a:rPr lang="en-US" dirty="0">
                <a:latin typeface="Rockwell Regular"/>
                <a:ea typeface="ＭＳ Ｐゴシック" charset="0"/>
                <a:cs typeface="Arial"/>
              </a:rPr>
              <a:t> en </a:t>
            </a:r>
            <a:r>
              <a:rPr lang="en-US" dirty="0" err="1">
                <a:latin typeface="Rockwell Regular"/>
                <a:ea typeface="ＭＳ Ｐゴシック" charset="0"/>
                <a:cs typeface="Arial"/>
              </a:rPr>
              <a:t>nieuwe</a:t>
            </a:r>
            <a:r>
              <a:rPr lang="en-US" dirty="0">
                <a:latin typeface="Rockwell Regular"/>
                <a:ea typeface="ＭＳ Ｐゴシック" charset="0"/>
                <a:cs typeface="Arial"/>
              </a:rPr>
              <a:t> </a:t>
            </a:r>
            <a:r>
              <a:rPr lang="en-US" dirty="0" err="1">
                <a:latin typeface="Rockwell Regular"/>
                <a:ea typeface="ＭＳ Ｐゴシック" charset="0"/>
                <a:cs typeface="Arial"/>
              </a:rPr>
              <a:t>manieren</a:t>
            </a:r>
            <a:r>
              <a:rPr lang="en-US" dirty="0">
                <a:latin typeface="Rockwell Regular"/>
                <a:ea typeface="ＭＳ Ｐゴシック" charset="0"/>
                <a:cs typeface="Arial"/>
              </a:rPr>
              <a:t> om </a:t>
            </a:r>
            <a:r>
              <a:rPr lang="en-US" dirty="0" err="1">
                <a:latin typeface="Rockwell Regular"/>
                <a:ea typeface="ＭＳ Ｐゴシック" charset="0"/>
                <a:cs typeface="Arial"/>
              </a:rPr>
              <a:t>kunstwerken</a:t>
            </a:r>
            <a:r>
              <a:rPr lang="en-US" dirty="0">
                <a:latin typeface="Rockwell Regular"/>
                <a:ea typeface="ＭＳ Ｐゴシック" charset="0"/>
                <a:cs typeface="Arial"/>
              </a:rPr>
              <a:t> </a:t>
            </a:r>
            <a:r>
              <a:rPr lang="en-US" dirty="0" err="1">
                <a:latin typeface="Rockwell Regular"/>
                <a:ea typeface="ＭＳ Ｐゴシック" charset="0"/>
                <a:cs typeface="Arial"/>
              </a:rPr>
              <a:t>te</a:t>
            </a:r>
            <a:r>
              <a:rPr lang="en-US" dirty="0">
                <a:latin typeface="Rockwell Regular"/>
                <a:ea typeface="ＭＳ Ｐゴシック" charset="0"/>
                <a:cs typeface="Arial"/>
              </a:rPr>
              <a:t> </a:t>
            </a:r>
            <a:r>
              <a:rPr lang="en-US" dirty="0" err="1">
                <a:latin typeface="Rockwell Regular"/>
                <a:ea typeface="ＭＳ Ｐゴシック" charset="0"/>
                <a:cs typeface="Arial"/>
              </a:rPr>
              <a:t>maken</a:t>
            </a:r>
            <a:r>
              <a:rPr lang="en-US" dirty="0">
                <a:latin typeface="Rockwell Regular"/>
                <a:ea typeface="ＭＳ Ｐゴシック" charset="0"/>
                <a:cs typeface="Arial"/>
              </a:rPr>
              <a:t> </a:t>
            </a:r>
            <a:r>
              <a:rPr lang="en-US" dirty="0" err="1">
                <a:latin typeface="Rockwell Regular"/>
                <a:ea typeface="ＭＳ Ｐゴシック" charset="0"/>
                <a:cs typeface="Arial"/>
              </a:rPr>
              <a:t>zoals</a:t>
            </a:r>
            <a:r>
              <a:rPr lang="en-US" dirty="0">
                <a:latin typeface="Rockwell Regular"/>
                <a:ea typeface="ＭＳ Ｐゴシック" charset="0"/>
                <a:cs typeface="Arial"/>
              </a:rPr>
              <a:t>: </a:t>
            </a:r>
            <a:r>
              <a:rPr lang="en-US" dirty="0" err="1">
                <a:latin typeface="Rockwell Regular"/>
                <a:ea typeface="ＭＳ Ｐゴシック" charset="0"/>
                <a:cs typeface="Arial"/>
              </a:rPr>
              <a:t>z</a:t>
            </a:r>
            <a:r>
              <a:rPr lang="en-US" dirty="0" err="1">
                <a:latin typeface="Rockwell Regular"/>
                <a:cs typeface="Arial"/>
              </a:rPr>
              <a:t>eefdruk</a:t>
            </a:r>
            <a:r>
              <a:rPr lang="en-US" dirty="0">
                <a:latin typeface="Rockwell Regular"/>
                <a:cs typeface="Arial"/>
              </a:rPr>
              <a:t>, </a:t>
            </a:r>
            <a:r>
              <a:rPr lang="en-US" dirty="0" err="1">
                <a:latin typeface="Rockwell Regular"/>
                <a:cs typeface="Arial"/>
              </a:rPr>
              <a:t>massaproductie</a:t>
            </a:r>
            <a:r>
              <a:rPr lang="en-US" dirty="0">
                <a:latin typeface="Rockwell Regular"/>
                <a:cs typeface="Arial"/>
              </a:rPr>
              <a:t> (the factory), </a:t>
            </a:r>
            <a:r>
              <a:rPr lang="en-US" dirty="0" err="1">
                <a:latin typeface="Rockwell Regular"/>
                <a:cs typeface="Arial"/>
              </a:rPr>
              <a:t>en</a:t>
            </a:r>
            <a:r>
              <a:rPr lang="en-US" dirty="0">
                <a:latin typeface="Rockwell Regular"/>
                <a:cs typeface="Arial"/>
              </a:rPr>
              <a:t> </a:t>
            </a:r>
            <a:r>
              <a:rPr lang="en-US" dirty="0" err="1">
                <a:latin typeface="Rockwell Regular"/>
                <a:cs typeface="Arial"/>
              </a:rPr>
              <a:t>herhaling</a:t>
            </a:r>
            <a:endParaRPr lang="en-US" dirty="0">
              <a:latin typeface="Rockwell Regular"/>
              <a:cs typeface="Arial"/>
            </a:endParaRPr>
          </a:p>
          <a:p>
            <a:endParaRPr lang="nl-NL" sz="2000" dirty="0">
              <a:latin typeface="Rockwell Regular"/>
              <a:cs typeface="Arial"/>
            </a:endParaRPr>
          </a:p>
        </p:txBody>
      </p:sp>
      <p:sp>
        <p:nvSpPr>
          <p:cNvPr id="10" name="Rectangle 4">
            <a:extLst>
              <a:ext uri="{FF2B5EF4-FFF2-40B4-BE49-F238E27FC236}">
                <a16:creationId xmlns:a16="http://schemas.microsoft.com/office/drawing/2014/main" id="{E629432A-FFF7-884E-9322-30A3E9311464}"/>
              </a:ext>
            </a:extLst>
          </p:cNvPr>
          <p:cNvSpPr>
            <a:spLocks noGrp="1" noChangeArrowheads="1"/>
          </p:cNvSpPr>
          <p:nvPr>
            <p:ph type="title"/>
          </p:nvPr>
        </p:nvSpPr>
        <p:spPr>
          <a:xfrm>
            <a:off x="408546" y="5061774"/>
            <a:ext cx="3270075" cy="1139329"/>
          </a:xfrm>
        </p:spPr>
        <p:txBody>
          <a:bodyPr>
            <a:noAutofit/>
          </a:bodyPr>
          <a:lstStyle/>
          <a:p>
            <a:pPr algn="l" eaLnBrk="1" hangingPunct="1"/>
            <a:r>
              <a:rPr lang="en-US" sz="1800" cap="none" dirty="0">
                <a:solidFill>
                  <a:schemeClr val="tx1"/>
                </a:solidFill>
                <a:latin typeface="+mn-lt"/>
                <a:ea typeface="ＭＳ Ｐゴシック" charset="0"/>
                <a:cs typeface="Arial"/>
              </a:rPr>
              <a:t>Warhol </a:t>
            </a:r>
            <a:r>
              <a:rPr lang="en-US" sz="1800" cap="none" dirty="0" err="1">
                <a:solidFill>
                  <a:schemeClr val="tx1"/>
                </a:solidFill>
                <a:latin typeface="+mn-lt"/>
                <a:ea typeface="ＭＳ Ｐゴシック" charset="0"/>
                <a:cs typeface="Arial"/>
              </a:rPr>
              <a:t>gebruikte</a:t>
            </a:r>
            <a:r>
              <a:rPr lang="en-US" sz="1800" cap="none" dirty="0">
                <a:solidFill>
                  <a:schemeClr val="tx1"/>
                </a:solidFill>
                <a:latin typeface="+mn-lt"/>
                <a:ea typeface="ＭＳ Ｐゴシック" charset="0"/>
                <a:cs typeface="Arial"/>
              </a:rPr>
              <a:t> </a:t>
            </a:r>
            <a:r>
              <a:rPr lang="en-US" sz="1800" cap="none" dirty="0" err="1">
                <a:solidFill>
                  <a:schemeClr val="tx1"/>
                </a:solidFill>
                <a:latin typeface="+mn-lt"/>
                <a:ea typeface="ＭＳ Ｐゴシック" charset="0"/>
                <a:cs typeface="Arial"/>
              </a:rPr>
              <a:t>zonder</a:t>
            </a:r>
            <a:r>
              <a:rPr lang="en-US" sz="1800" cap="none" dirty="0">
                <a:solidFill>
                  <a:schemeClr val="tx1"/>
                </a:solidFill>
                <a:latin typeface="+mn-lt"/>
                <a:ea typeface="ＭＳ Ｐゴシック" charset="0"/>
                <a:cs typeface="Arial"/>
              </a:rPr>
              <a:t> </a:t>
            </a:r>
            <a:r>
              <a:rPr lang="en-US" sz="1800" cap="none" dirty="0" err="1">
                <a:solidFill>
                  <a:schemeClr val="tx1"/>
                </a:solidFill>
                <a:latin typeface="+mn-lt"/>
                <a:ea typeface="ＭＳ Ｐゴシック" charset="0"/>
                <a:cs typeface="Arial"/>
              </a:rPr>
              <a:t>toestemming</a:t>
            </a:r>
            <a:r>
              <a:rPr lang="en-US" sz="1800" cap="none" dirty="0">
                <a:solidFill>
                  <a:schemeClr val="tx1"/>
                </a:solidFill>
                <a:latin typeface="+mn-lt"/>
                <a:ea typeface="ＭＳ Ｐゴシック" charset="0"/>
                <a:cs typeface="Arial"/>
              </a:rPr>
              <a:t> </a:t>
            </a:r>
            <a:r>
              <a:rPr lang="en-US" sz="1800" cap="none" dirty="0" err="1">
                <a:solidFill>
                  <a:schemeClr val="tx1"/>
                </a:solidFill>
                <a:latin typeface="+mn-lt"/>
                <a:ea typeface="ＭＳ Ｐゴシック" charset="0"/>
                <a:cs typeface="Arial"/>
              </a:rPr>
              <a:t>beelden</a:t>
            </a:r>
            <a:r>
              <a:rPr lang="en-US" sz="1800" cap="none" dirty="0">
                <a:solidFill>
                  <a:schemeClr val="tx1"/>
                </a:solidFill>
                <a:latin typeface="+mn-lt"/>
                <a:ea typeface="ＭＳ Ｐゴシック" charset="0"/>
                <a:cs typeface="Arial"/>
              </a:rPr>
              <a:t> </a:t>
            </a:r>
            <a:r>
              <a:rPr lang="en-US" sz="1800" cap="none" dirty="0" err="1">
                <a:solidFill>
                  <a:schemeClr val="tx1"/>
                </a:solidFill>
                <a:latin typeface="+mn-lt"/>
                <a:ea typeface="ＭＳ Ｐゴシック" charset="0"/>
                <a:cs typeface="Arial"/>
              </a:rPr>
              <a:t>uit</a:t>
            </a:r>
            <a:r>
              <a:rPr lang="en-US" sz="1800" cap="none" dirty="0">
                <a:solidFill>
                  <a:schemeClr val="tx1"/>
                </a:solidFill>
                <a:latin typeface="+mn-lt"/>
                <a:ea typeface="ＭＳ Ｐゴシック" charset="0"/>
                <a:cs typeface="Arial"/>
              </a:rPr>
              <a:t> </a:t>
            </a:r>
            <a:r>
              <a:rPr lang="en-US" sz="1800" cap="none" dirty="0" err="1">
                <a:solidFill>
                  <a:schemeClr val="tx1"/>
                </a:solidFill>
                <a:latin typeface="+mn-lt"/>
                <a:ea typeface="ＭＳ Ｐゴシック" charset="0"/>
                <a:cs typeface="Arial"/>
              </a:rPr>
              <a:t>kranten</a:t>
            </a:r>
            <a:r>
              <a:rPr lang="en-US" sz="1800" cap="none" dirty="0">
                <a:solidFill>
                  <a:schemeClr val="tx1"/>
                </a:solidFill>
                <a:latin typeface="+mn-lt"/>
                <a:ea typeface="ＭＳ Ｐゴシック" charset="0"/>
                <a:cs typeface="Arial"/>
              </a:rPr>
              <a:t>/</a:t>
            </a:r>
            <a:r>
              <a:rPr lang="en-US" sz="1800" cap="none" dirty="0" err="1">
                <a:solidFill>
                  <a:schemeClr val="tx1"/>
                </a:solidFill>
                <a:latin typeface="+mn-lt"/>
                <a:ea typeface="ＭＳ Ｐゴシック" charset="0"/>
                <a:cs typeface="Arial"/>
              </a:rPr>
              <a:t>tijdschriften</a:t>
            </a:r>
            <a:r>
              <a:rPr lang="en-US" sz="1800" cap="none" dirty="0">
                <a:solidFill>
                  <a:schemeClr val="tx1"/>
                </a:solidFill>
                <a:latin typeface="+mn-lt"/>
                <a:ea typeface="ＭＳ Ｐゴシック" charset="0"/>
                <a:cs typeface="Arial"/>
              </a:rPr>
              <a:t> van </a:t>
            </a:r>
            <a:r>
              <a:rPr lang="en-US" sz="1800" cap="none" dirty="0" err="1">
                <a:solidFill>
                  <a:schemeClr val="tx1"/>
                </a:solidFill>
                <a:latin typeface="+mn-lt"/>
                <a:ea typeface="ＭＳ Ｐゴシック" charset="0"/>
                <a:cs typeface="Arial"/>
              </a:rPr>
              <a:t>beroemdheden</a:t>
            </a:r>
            <a:r>
              <a:rPr lang="en-US" sz="1800" b="1" cap="none" dirty="0">
                <a:solidFill>
                  <a:schemeClr val="tx1"/>
                </a:solidFill>
                <a:latin typeface="+mn-lt"/>
                <a:ea typeface="ＭＳ Ｐゴシック" charset="0"/>
                <a:cs typeface="ＭＳ Ｐゴシック" charset="0"/>
              </a:rPr>
              <a:t>.</a:t>
            </a:r>
          </a:p>
        </p:txBody>
      </p:sp>
      <p:pic>
        <p:nvPicPr>
          <p:cNvPr id="12" name="Picture 9" descr="liz taylor 1957">
            <a:extLst>
              <a:ext uri="{FF2B5EF4-FFF2-40B4-BE49-F238E27FC236}">
                <a16:creationId xmlns:a16="http://schemas.microsoft.com/office/drawing/2014/main" id="{2E592B7A-C22F-DF48-978B-3272DCF77F76}"/>
              </a:ext>
            </a:extLst>
          </p:cNvPr>
          <p:cNvPicPr>
            <a:picLocks noChangeAspect="1" noChangeArrowheads="1"/>
          </p:cNvPicPr>
          <p:nvPr/>
        </p:nvPicPr>
        <p:blipFill>
          <a:blip r:embed="rId4" cstate="email">
            <a:lum bright="12000" contrast="24000"/>
            <a:extLst>
              <a:ext uri="{28A0092B-C50C-407E-A947-70E740481C1C}">
                <a14:useLocalDpi xmlns:a14="http://schemas.microsoft.com/office/drawing/2010/main"/>
              </a:ext>
            </a:extLst>
          </a:blip>
          <a:srcRect/>
          <a:stretch>
            <a:fillRect/>
          </a:stretch>
        </p:blipFill>
        <p:spPr bwMode="auto">
          <a:xfrm>
            <a:off x="2368495" y="3162658"/>
            <a:ext cx="1310126" cy="174683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1240B29-F687-4f45-9708-019B960494DF}">
              <a14:hiddenLine xmlns="" xmlns:a14="http://schemas.microsoft.com/office/drawing/2010/main" w="9525">
                <a:solidFill>
                  <a:srgbClr val="000000"/>
                </a:solidFill>
                <a:miter lim="800000"/>
                <a:headEnd/>
                <a:tailEnd/>
              </a14:hiddenLine>
            </a:ext>
          </a:extLst>
        </p:spPr>
      </p:pic>
      <p:sp>
        <p:nvSpPr>
          <p:cNvPr id="14" name="Titel 3">
            <a:extLst>
              <a:ext uri="{FF2B5EF4-FFF2-40B4-BE49-F238E27FC236}">
                <a16:creationId xmlns:a16="http://schemas.microsoft.com/office/drawing/2014/main" id="{1195303C-070F-8646-94BA-1A4FC0700972}"/>
              </a:ext>
            </a:extLst>
          </p:cNvPr>
          <p:cNvSpPr txBox="1">
            <a:spLocks/>
          </p:cNvSpPr>
          <p:nvPr/>
        </p:nvSpPr>
        <p:spPr>
          <a:xfrm>
            <a:off x="304799" y="275337"/>
            <a:ext cx="7772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dirty="0"/>
              <a:t>2. Pop art</a:t>
            </a:r>
          </a:p>
        </p:txBody>
      </p:sp>
      <p:sp>
        <p:nvSpPr>
          <p:cNvPr id="15" name="Rectangle 2">
            <a:extLst>
              <a:ext uri="{FF2B5EF4-FFF2-40B4-BE49-F238E27FC236}">
                <a16:creationId xmlns:a16="http://schemas.microsoft.com/office/drawing/2014/main" id="{63B0BC62-3409-1349-9E05-775C0D5712A1}"/>
              </a:ext>
            </a:extLst>
          </p:cNvPr>
          <p:cNvSpPr txBox="1">
            <a:spLocks noChangeArrowheads="1"/>
          </p:cNvSpPr>
          <p:nvPr/>
        </p:nvSpPr>
        <p:spPr>
          <a:xfrm>
            <a:off x="3954572" y="5328991"/>
            <a:ext cx="4506255" cy="6048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b="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800" cap="none" dirty="0">
                <a:solidFill>
                  <a:schemeClr val="tx1"/>
                </a:solidFill>
                <a:latin typeface="+mn-lt"/>
                <a:ea typeface="ＭＳ Ｐゴシック" charset="0"/>
                <a:cs typeface="Arial"/>
              </a:rPr>
              <a:t>Warhol </a:t>
            </a:r>
            <a:r>
              <a:rPr lang="en-US" sz="1800" cap="none" dirty="0" err="1">
                <a:solidFill>
                  <a:schemeClr val="tx1"/>
                </a:solidFill>
                <a:latin typeface="+mn-lt"/>
                <a:ea typeface="ＭＳ Ｐゴシック" charset="0"/>
                <a:cs typeface="Arial"/>
              </a:rPr>
              <a:t>gebruikte</a:t>
            </a:r>
            <a:r>
              <a:rPr lang="en-US" sz="1800" cap="none" dirty="0">
                <a:solidFill>
                  <a:schemeClr val="tx1"/>
                </a:solidFill>
                <a:latin typeface="+mn-lt"/>
                <a:ea typeface="ＭＳ Ｐゴシック" charset="0"/>
                <a:cs typeface="Arial"/>
              </a:rPr>
              <a:t> </a:t>
            </a:r>
            <a:r>
              <a:rPr lang="en-US" sz="1800" cap="none" dirty="0" err="1">
                <a:solidFill>
                  <a:schemeClr val="tx1"/>
                </a:solidFill>
                <a:latin typeface="+mn-lt"/>
                <a:ea typeface="ＭＳ Ｐゴシック" charset="0"/>
                <a:cs typeface="Arial"/>
              </a:rPr>
              <a:t>alledaagse</a:t>
            </a:r>
            <a:r>
              <a:rPr lang="en-US" sz="1800" cap="none" dirty="0">
                <a:solidFill>
                  <a:schemeClr val="tx1"/>
                </a:solidFill>
                <a:latin typeface="+mn-lt"/>
                <a:ea typeface="ＭＳ Ｐゴシック" charset="0"/>
                <a:cs typeface="Arial"/>
              </a:rPr>
              <a:t> </a:t>
            </a:r>
            <a:r>
              <a:rPr lang="en-US" sz="1800" cap="none" dirty="0" err="1">
                <a:solidFill>
                  <a:schemeClr val="tx1"/>
                </a:solidFill>
                <a:latin typeface="+mn-lt"/>
                <a:ea typeface="ＭＳ Ｐゴシック" charset="0"/>
                <a:cs typeface="Arial"/>
              </a:rPr>
              <a:t>voorwerpen</a:t>
            </a:r>
            <a:r>
              <a:rPr lang="en-US" sz="1800" cap="none" dirty="0">
                <a:solidFill>
                  <a:schemeClr val="tx1"/>
                </a:solidFill>
                <a:latin typeface="+mn-lt"/>
                <a:ea typeface="ＭＳ Ｐゴシック" charset="0"/>
                <a:cs typeface="Arial"/>
              </a:rPr>
              <a:t> </a:t>
            </a:r>
            <a:r>
              <a:rPr lang="en-US" sz="1800" cap="none" dirty="0" err="1">
                <a:solidFill>
                  <a:schemeClr val="tx1"/>
                </a:solidFill>
                <a:latin typeface="+mn-lt"/>
                <a:ea typeface="ＭＳ Ｐゴシック" charset="0"/>
                <a:cs typeface="Arial"/>
              </a:rPr>
              <a:t>en</a:t>
            </a:r>
            <a:r>
              <a:rPr lang="en-US" sz="1800" cap="none" dirty="0">
                <a:solidFill>
                  <a:schemeClr val="tx1"/>
                </a:solidFill>
                <a:latin typeface="+mn-lt"/>
                <a:ea typeface="ＭＳ Ｐゴシック" charset="0"/>
                <a:cs typeface="Arial"/>
              </a:rPr>
              <a:t> </a:t>
            </a:r>
            <a:r>
              <a:rPr lang="en-US" sz="1800" cap="none" dirty="0" err="1">
                <a:solidFill>
                  <a:schemeClr val="tx1"/>
                </a:solidFill>
                <a:latin typeface="+mn-lt"/>
                <a:ea typeface="ＭＳ Ｐゴシック" charset="0"/>
                <a:cs typeface="Arial"/>
              </a:rPr>
              <a:t>verhief</a:t>
            </a:r>
            <a:r>
              <a:rPr lang="en-US" sz="1800" cap="none" dirty="0">
                <a:solidFill>
                  <a:schemeClr val="tx1"/>
                </a:solidFill>
                <a:latin typeface="+mn-lt"/>
                <a:ea typeface="ＭＳ Ｐゴシック" charset="0"/>
                <a:cs typeface="Arial"/>
              </a:rPr>
              <a:t> </a:t>
            </a:r>
            <a:r>
              <a:rPr lang="en-US" sz="1800" cap="none" dirty="0" err="1">
                <a:solidFill>
                  <a:schemeClr val="tx1"/>
                </a:solidFill>
                <a:latin typeface="+mn-lt"/>
                <a:ea typeface="ＭＳ Ｐゴシック" charset="0"/>
                <a:cs typeface="Arial"/>
              </a:rPr>
              <a:t>ze</a:t>
            </a:r>
            <a:r>
              <a:rPr lang="en-US" sz="1800" cap="none" dirty="0">
                <a:solidFill>
                  <a:schemeClr val="tx1"/>
                </a:solidFill>
                <a:latin typeface="+mn-lt"/>
                <a:ea typeface="ＭＳ Ｐゴシック" charset="0"/>
                <a:cs typeface="Arial"/>
              </a:rPr>
              <a:t> tot "kunst</a:t>
            </a:r>
            <a:r>
              <a:rPr lang="ja-JP" altLang="en-US" sz="1800" cap="none">
                <a:solidFill>
                  <a:schemeClr val="tx1"/>
                </a:solidFill>
                <a:latin typeface="+mn-lt"/>
                <a:ea typeface="ＭＳ Ｐゴシック" charset="0"/>
                <a:cs typeface="Arial"/>
              </a:rPr>
              <a:t>”</a:t>
            </a:r>
            <a:br>
              <a:rPr lang="en-US" altLang="ja-JP" sz="1800" b="1" dirty="0">
                <a:solidFill>
                  <a:schemeClr val="tx1"/>
                </a:solidFill>
                <a:latin typeface="+mn-lt"/>
                <a:ea typeface="ＭＳ Ｐゴシック" charset="0"/>
                <a:cs typeface="ＭＳ Ｐゴシック" charset="0"/>
              </a:rPr>
            </a:br>
            <a:endParaRPr lang="en-US" sz="1800" b="1" dirty="0">
              <a:solidFill>
                <a:schemeClr val="tx1"/>
              </a:solidFill>
              <a:latin typeface="+mn-lt"/>
              <a:ea typeface="ＭＳ Ｐゴシック" charset="0"/>
              <a:cs typeface="ＭＳ Ｐゴシック" charset="0"/>
            </a:endParaRPr>
          </a:p>
        </p:txBody>
      </p:sp>
      <p:pic>
        <p:nvPicPr>
          <p:cNvPr id="16" name="Picture 5" descr="knives">
            <a:extLst>
              <a:ext uri="{FF2B5EF4-FFF2-40B4-BE49-F238E27FC236}">
                <a16:creationId xmlns:a16="http://schemas.microsoft.com/office/drawing/2014/main" id="{18996798-BB06-B442-A1D2-01254CA1012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54572" y="3175532"/>
            <a:ext cx="2819400" cy="174771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1240B29-F687-4f45-9708-019B960494DF}">
              <a14:hiddenLine xmlns="" xmlns:a14="http://schemas.microsoft.com/office/drawing/2010/main" w="9525">
                <a:solidFill>
                  <a:srgbClr val="000000"/>
                </a:solidFill>
                <a:miter lim="800000"/>
                <a:headEnd/>
                <a:tailEnd/>
              </a14:hiddenLine>
            </a:ext>
          </a:extLst>
        </p:spPr>
      </p:pic>
      <p:pic>
        <p:nvPicPr>
          <p:cNvPr id="17" name="Picture 13" descr="pop_brillobx_4">
            <a:extLst>
              <a:ext uri="{FF2B5EF4-FFF2-40B4-BE49-F238E27FC236}">
                <a16:creationId xmlns:a16="http://schemas.microsoft.com/office/drawing/2014/main" id="{A7971C7F-2AC8-404E-BF45-0C537258F65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59902" y="3174674"/>
            <a:ext cx="1574498" cy="173482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7610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a:xfrm>
            <a:off x="304799" y="1418337"/>
            <a:ext cx="3047279" cy="2590800"/>
          </a:xfrm>
        </p:spPr>
        <p:txBody>
          <a:bodyPr>
            <a:normAutofit fontScale="92500" lnSpcReduction="10000"/>
          </a:bodyPr>
          <a:lstStyle/>
          <a:p>
            <a:pPr marL="0" indent="0">
              <a:spcBef>
                <a:spcPts val="0"/>
              </a:spcBef>
              <a:buNone/>
            </a:pPr>
            <a:r>
              <a:rPr lang="nl-NL" sz="1800" dirty="0">
                <a:solidFill>
                  <a:srgbClr val="C00000"/>
                </a:solidFill>
                <a:latin typeface="Rockwell Regular"/>
                <a:ea typeface="ＭＳ Ｐゴシック" charset="0"/>
                <a:cs typeface="Arial"/>
              </a:rPr>
              <a:t>Claes Oldeburg</a:t>
            </a:r>
          </a:p>
          <a:p>
            <a:pPr marL="0" indent="0">
              <a:spcBef>
                <a:spcPts val="0"/>
              </a:spcBef>
              <a:buNone/>
            </a:pPr>
            <a:endParaRPr lang="nl-NL" sz="1800" dirty="0">
              <a:solidFill>
                <a:srgbClr val="C00000"/>
              </a:solidFill>
              <a:latin typeface="Rockwell Regular"/>
              <a:ea typeface="ＭＳ Ｐゴシック" charset="0"/>
              <a:cs typeface="Arial"/>
            </a:endParaRPr>
          </a:p>
          <a:p>
            <a:pPr marL="0" indent="0">
              <a:spcBef>
                <a:spcPts val="0"/>
              </a:spcBef>
              <a:buNone/>
            </a:pPr>
            <a:r>
              <a:rPr lang="nl-NL" sz="1800" u="sng" dirty="0">
                <a:latin typeface="Rockwell Regular"/>
                <a:ea typeface="ＭＳ Ｐゴシック" charset="0"/>
                <a:cs typeface="Arial"/>
              </a:rPr>
              <a:t>Blow ups: </a:t>
            </a:r>
            <a:r>
              <a:rPr lang="nl-NL" sz="1800" dirty="0">
                <a:latin typeface="Rockwell Regular"/>
                <a:ea typeface="ＭＳ Ｐゴシック" charset="0"/>
                <a:cs typeface="Arial"/>
              </a:rPr>
              <a:t>sterke vergroting van banale alledaagse objecten</a:t>
            </a:r>
          </a:p>
          <a:p>
            <a:pPr marL="0" indent="0">
              <a:spcBef>
                <a:spcPts val="0"/>
              </a:spcBef>
              <a:buNone/>
            </a:pPr>
            <a:endParaRPr lang="nl-NL" sz="1800" dirty="0">
              <a:latin typeface="Rockwell Regular"/>
              <a:ea typeface="ＭＳ Ｐゴシック" charset="0"/>
              <a:cs typeface="Arial"/>
            </a:endParaRPr>
          </a:p>
          <a:p>
            <a:pPr marL="0" indent="0">
              <a:spcBef>
                <a:spcPts val="0"/>
              </a:spcBef>
              <a:buNone/>
            </a:pPr>
            <a:r>
              <a:rPr lang="nl-NL" sz="1800" u="sng" dirty="0">
                <a:latin typeface="Rockwell Regular"/>
                <a:ea typeface="ＭＳ Ｐゴシック" charset="0"/>
                <a:cs typeface="Arial"/>
              </a:rPr>
              <a:t>Soft </a:t>
            </a:r>
            <a:r>
              <a:rPr lang="nl-NL" sz="1800" u="sng" dirty="0" err="1">
                <a:latin typeface="Rockwell Regular"/>
                <a:ea typeface="ＭＳ Ｐゴシック" charset="0"/>
                <a:cs typeface="Arial"/>
              </a:rPr>
              <a:t>sculptures</a:t>
            </a:r>
            <a:r>
              <a:rPr lang="nl-NL" sz="1800" u="sng" dirty="0">
                <a:latin typeface="Rockwell Regular"/>
                <a:ea typeface="ＭＳ Ｐゴシック" charset="0"/>
                <a:cs typeface="Arial"/>
              </a:rPr>
              <a:t> </a:t>
            </a:r>
            <a:r>
              <a:rPr lang="nl-NL" sz="1800" dirty="0">
                <a:latin typeface="Rockwell Regular"/>
                <a:ea typeface="ＭＳ Ｐゴシック" charset="0"/>
                <a:cs typeface="Arial"/>
              </a:rPr>
              <a:t>(oneigenlijk gebruik van materialen)</a:t>
            </a:r>
          </a:p>
          <a:p>
            <a:endParaRPr lang="nl-NL" dirty="0">
              <a:latin typeface="Times New Roman" charset="0"/>
              <a:ea typeface="ＭＳ Ｐゴシック" charset="0"/>
              <a:cs typeface="ＭＳ Ｐゴシック" charset="0"/>
            </a:endParaRPr>
          </a:p>
          <a:p>
            <a:pPr>
              <a:buFontTx/>
              <a:buNone/>
            </a:pPr>
            <a:r>
              <a:rPr lang="nl-NL" dirty="0">
                <a:latin typeface="Times New Roman" charset="0"/>
                <a:ea typeface="ＭＳ Ｐゴシック" charset="0"/>
                <a:cs typeface="ＭＳ Ｐゴシック" charset="0"/>
              </a:rPr>
              <a:t> </a:t>
            </a:r>
          </a:p>
          <a:p>
            <a:endParaRPr lang="nl-NL" dirty="0">
              <a:latin typeface="Times New Roman" charset="0"/>
              <a:ea typeface="ＭＳ Ｐゴシック" charset="0"/>
              <a:cs typeface="ＭＳ Ｐゴシック" charset="0"/>
            </a:endParaRPr>
          </a:p>
          <a:p>
            <a:endParaRPr lang="nl-NL" sz="1800" dirty="0">
              <a:solidFill>
                <a:schemeClr val="folHlink"/>
              </a:solidFill>
              <a:latin typeface="Times New Roman" charset="0"/>
              <a:ea typeface="ＭＳ Ｐゴシック" charset="0"/>
              <a:cs typeface="ＭＳ Ｐゴシック" charset="0"/>
            </a:endParaRPr>
          </a:p>
          <a:p>
            <a:endParaRPr lang="nl-NL" sz="1800" dirty="0">
              <a:solidFill>
                <a:schemeClr val="folHlink"/>
              </a:solidFill>
              <a:latin typeface="Times New Roman" charset="0"/>
              <a:ea typeface="ＭＳ Ｐゴシック" charset="0"/>
              <a:cs typeface="ＭＳ Ｐゴシック" charset="0"/>
            </a:endParaRPr>
          </a:p>
          <a:p>
            <a:pPr lvl="1">
              <a:buFontTx/>
              <a:buNone/>
            </a:pPr>
            <a:endParaRPr lang="nl-NL" dirty="0">
              <a:latin typeface="Times New Roman" charset="0"/>
              <a:ea typeface="ＭＳ Ｐゴシック" charset="0"/>
            </a:endParaRPr>
          </a:p>
        </p:txBody>
      </p:sp>
      <p:pic>
        <p:nvPicPr>
          <p:cNvPr id="59396" name="Picture 6" descr="oldenburg_burger196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5894" y="1418337"/>
            <a:ext cx="2645574" cy="18982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1240B29-F687-4f45-9708-019B960494DF}">
              <a14:hiddenLine xmlns="" xmlns:a14="http://schemas.microsoft.com/office/drawing/2010/main" w="9525">
                <a:solidFill>
                  <a:srgbClr val="000000"/>
                </a:solidFill>
                <a:miter lim="800000"/>
                <a:headEnd/>
                <a:tailEnd/>
              </a14:hiddenLine>
            </a:ext>
          </a:extLst>
        </p:spPr>
      </p:pic>
      <p:pic>
        <p:nvPicPr>
          <p:cNvPr id="59397" name="Picture 8" descr="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90999" y="1418337"/>
            <a:ext cx="1394315" cy="191452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1240B29-F687-4f45-9708-019B960494DF}">
              <a14:hiddenLine xmlns="" xmlns:a14="http://schemas.microsoft.com/office/drawing/2010/main" w="9525">
                <a:solidFill>
                  <a:srgbClr val="000000"/>
                </a:solidFill>
                <a:miter lim="800000"/>
                <a:headEnd/>
                <a:tailEnd/>
              </a14:hiddenLine>
            </a:ext>
          </a:extLst>
        </p:spPr>
      </p:pic>
      <p:sp>
        <p:nvSpPr>
          <p:cNvPr id="9" name="Titel 3">
            <a:extLst>
              <a:ext uri="{FF2B5EF4-FFF2-40B4-BE49-F238E27FC236}">
                <a16:creationId xmlns:a16="http://schemas.microsoft.com/office/drawing/2014/main" id="{96195F5F-99A1-864E-BA5E-1F5BCAA6584C}"/>
              </a:ext>
            </a:extLst>
          </p:cNvPr>
          <p:cNvSpPr txBox="1">
            <a:spLocks/>
          </p:cNvSpPr>
          <p:nvPr/>
        </p:nvSpPr>
        <p:spPr>
          <a:xfrm>
            <a:off x="304799" y="275337"/>
            <a:ext cx="7772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dirty="0"/>
              <a:t>2. Pop art</a:t>
            </a:r>
          </a:p>
        </p:txBody>
      </p:sp>
      <p:pic>
        <p:nvPicPr>
          <p:cNvPr id="10" name="Picture 8" descr="deconstructing_lichtenstein">
            <a:extLst>
              <a:ext uri="{FF2B5EF4-FFF2-40B4-BE49-F238E27FC236}">
                <a16:creationId xmlns:a16="http://schemas.microsoft.com/office/drawing/2014/main" id="{7FB57FE0-5786-5C4A-B693-CEFED46403A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824" y="3733706"/>
            <a:ext cx="4392612" cy="283686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1240B29-F687-4f45-9708-019B960494DF}">
              <a14:hiddenLine xmlns="" xmlns:a14="http://schemas.microsoft.com/office/drawing/2010/main" w="9525">
                <a:solidFill>
                  <a:srgbClr val="000000"/>
                </a:solidFill>
                <a:miter lim="800000"/>
                <a:headEnd/>
                <a:tailEnd/>
              </a14:hiddenLine>
            </a:ext>
          </a:extLst>
        </p:spPr>
      </p:pic>
      <p:sp>
        <p:nvSpPr>
          <p:cNvPr id="4" name="Rechthoek 3">
            <a:extLst>
              <a:ext uri="{FF2B5EF4-FFF2-40B4-BE49-F238E27FC236}">
                <a16:creationId xmlns:a16="http://schemas.microsoft.com/office/drawing/2014/main" id="{99B78D13-A633-6442-98B6-10748BF02666}"/>
              </a:ext>
            </a:extLst>
          </p:cNvPr>
          <p:cNvSpPr/>
          <p:nvPr/>
        </p:nvSpPr>
        <p:spPr>
          <a:xfrm>
            <a:off x="4888156" y="3813206"/>
            <a:ext cx="4572000" cy="1200329"/>
          </a:xfrm>
          <a:prstGeom prst="rect">
            <a:avLst/>
          </a:prstGeom>
        </p:spPr>
        <p:txBody>
          <a:bodyPr>
            <a:spAutoFit/>
          </a:bodyPr>
          <a:lstStyle/>
          <a:p>
            <a:r>
              <a:rPr lang="nl-NL" dirty="0">
                <a:solidFill>
                  <a:srgbClr val="C00000"/>
                </a:solidFill>
                <a:latin typeface="Rockwell Regular"/>
                <a:ea typeface="ＭＳ Ｐゴシック" charset="0"/>
                <a:cs typeface="Arial"/>
              </a:rPr>
              <a:t>Roy </a:t>
            </a:r>
            <a:r>
              <a:rPr lang="nl-NL" dirty="0" err="1">
                <a:solidFill>
                  <a:srgbClr val="C00000"/>
                </a:solidFill>
                <a:latin typeface="Rockwell Regular"/>
                <a:ea typeface="ＭＳ Ｐゴシック" charset="0"/>
                <a:cs typeface="Arial"/>
              </a:rPr>
              <a:t>Lichtenstein</a:t>
            </a:r>
            <a:endParaRPr lang="nl-NL" dirty="0">
              <a:solidFill>
                <a:srgbClr val="C00000"/>
              </a:solidFill>
              <a:latin typeface="Rockwell Regular"/>
              <a:ea typeface="ＭＳ Ｐゴシック" charset="0"/>
              <a:cs typeface="Arial"/>
            </a:endParaRPr>
          </a:p>
          <a:p>
            <a:endParaRPr lang="nl-NL" dirty="0">
              <a:solidFill>
                <a:srgbClr val="C00000"/>
              </a:solidFill>
              <a:latin typeface="Rockwell Regular"/>
              <a:ea typeface="ＭＳ Ｐゴシック" charset="0"/>
              <a:cs typeface="Arial"/>
            </a:endParaRPr>
          </a:p>
          <a:p>
            <a:r>
              <a:rPr lang="nl-NL" dirty="0">
                <a:latin typeface="Rockwell Regular"/>
                <a:ea typeface="ＭＳ Ｐゴシック" charset="0"/>
                <a:cs typeface="Arial"/>
              </a:rPr>
              <a:t>Blow ups van strips. </a:t>
            </a:r>
          </a:p>
          <a:p>
            <a:r>
              <a:rPr lang="nl-NL" dirty="0">
                <a:latin typeface="Rockwell Regular"/>
                <a:ea typeface="ＭＳ Ｐゴシック" charset="0"/>
                <a:cs typeface="Arial"/>
              </a:rPr>
              <a:t>‘Geleende stijl’</a:t>
            </a:r>
          </a:p>
        </p:txBody>
      </p:sp>
    </p:spTree>
    <p:extLst>
      <p:ext uri="{BB962C8B-B14F-4D97-AF65-F5344CB8AC3E}">
        <p14:creationId xmlns:p14="http://schemas.microsoft.com/office/powerpoint/2010/main" val="2385283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266700" y="2057400"/>
            <a:ext cx="8610600" cy="39703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76250" indent="-476250">
              <a:defRPr sz="2400">
                <a:solidFill>
                  <a:schemeClr val="tx1"/>
                </a:solidFill>
                <a:latin typeface="Times New Roman" charset="0"/>
                <a:ea typeface="ＭＳ Ｐゴシック" charset="0"/>
                <a:cs typeface="Times New Roman" charset="0"/>
              </a:defRPr>
            </a:lvl1pPr>
            <a:lvl2pPr marL="666750">
              <a:defRPr sz="2400">
                <a:solidFill>
                  <a:schemeClr val="tx1"/>
                </a:solidFill>
                <a:latin typeface="Times New Roman" charset="0"/>
                <a:ea typeface="Times New Roman" charset="0"/>
                <a:cs typeface="Times New Roman" charset="0"/>
              </a:defRPr>
            </a:lvl2pPr>
            <a:lvl3pPr>
              <a:defRPr sz="2400">
                <a:solidFill>
                  <a:schemeClr val="tx1"/>
                </a:solidFill>
                <a:latin typeface="Times New Roman" charset="0"/>
                <a:ea typeface="Times New Roman" charset="0"/>
                <a:cs typeface="Times New Roman" charset="0"/>
              </a:defRPr>
            </a:lvl3pPr>
            <a:lvl4pPr>
              <a:defRPr sz="2400">
                <a:solidFill>
                  <a:schemeClr val="tx1"/>
                </a:solidFill>
                <a:latin typeface="Times New Roman" charset="0"/>
                <a:ea typeface="Times New Roman" charset="0"/>
                <a:cs typeface="Times New Roman" charset="0"/>
              </a:defRPr>
            </a:lvl4pPr>
            <a:lvl5pPr>
              <a:defRPr sz="2400">
                <a:solidFill>
                  <a:schemeClr val="tx1"/>
                </a:solidFill>
                <a:latin typeface="Times New Roman" charset="0"/>
                <a:ea typeface="Times New Roman" charset="0"/>
                <a:cs typeface="Times New Roman" charset="0"/>
              </a:defRPr>
            </a:lvl5pPr>
            <a:lvl6pPr fontAlgn="base">
              <a:spcBef>
                <a:spcPct val="0"/>
              </a:spcBef>
              <a:spcAft>
                <a:spcPct val="0"/>
              </a:spcAft>
              <a:defRPr sz="2400">
                <a:solidFill>
                  <a:schemeClr val="tx1"/>
                </a:solidFill>
                <a:latin typeface="Times New Roman" charset="0"/>
                <a:ea typeface="Times New Roman" charset="0"/>
                <a:cs typeface="Times New Roman" charset="0"/>
              </a:defRPr>
            </a:lvl6pPr>
            <a:lvl7pPr fontAlgn="base">
              <a:spcBef>
                <a:spcPct val="0"/>
              </a:spcBef>
              <a:spcAft>
                <a:spcPct val="0"/>
              </a:spcAft>
              <a:defRPr sz="2400">
                <a:solidFill>
                  <a:schemeClr val="tx1"/>
                </a:solidFill>
                <a:latin typeface="Times New Roman" charset="0"/>
                <a:ea typeface="Times New Roman" charset="0"/>
                <a:cs typeface="Times New Roman" charset="0"/>
              </a:defRPr>
            </a:lvl7pPr>
            <a:lvl8pPr fontAlgn="base">
              <a:spcBef>
                <a:spcPct val="0"/>
              </a:spcBef>
              <a:spcAft>
                <a:spcPct val="0"/>
              </a:spcAft>
              <a:defRPr sz="2400">
                <a:solidFill>
                  <a:schemeClr val="tx1"/>
                </a:solidFill>
                <a:latin typeface="Times New Roman" charset="0"/>
                <a:ea typeface="Times New Roman" charset="0"/>
                <a:cs typeface="Times New Roman" charset="0"/>
              </a:defRPr>
            </a:lvl8pPr>
            <a:lvl9pPr fontAlgn="base">
              <a:spcBef>
                <a:spcPct val="0"/>
              </a:spcBef>
              <a:spcAft>
                <a:spcPct val="0"/>
              </a:spcAft>
              <a:defRPr sz="2400">
                <a:solidFill>
                  <a:schemeClr val="tx1"/>
                </a:solidFill>
                <a:latin typeface="Times New Roman" charset="0"/>
                <a:ea typeface="Times New Roman" charset="0"/>
                <a:cs typeface="Times New Roman" charset="0"/>
              </a:defRPr>
            </a:lvl9pPr>
          </a:lstStyle>
          <a:p>
            <a:pPr>
              <a:spcBef>
                <a:spcPct val="50000"/>
              </a:spcBef>
            </a:pPr>
            <a:r>
              <a:rPr lang="en-US" sz="2800" dirty="0">
                <a:latin typeface="Rockwell Regular"/>
                <a:cs typeface="Arial"/>
                <a:sym typeface="Wingdings" charset="0"/>
              </a:rPr>
              <a:t> </a:t>
            </a:r>
            <a:r>
              <a:rPr lang="en-US" sz="2800" dirty="0" err="1">
                <a:latin typeface="Rockwell Regular"/>
                <a:cs typeface="Arial"/>
                <a:sym typeface="Wingdings" charset="0"/>
              </a:rPr>
              <a:t>veel</a:t>
            </a:r>
            <a:r>
              <a:rPr lang="en-US" sz="2800" dirty="0">
                <a:latin typeface="Rockwell Regular"/>
                <a:cs typeface="Arial"/>
                <a:sym typeface="Wingdings" charset="0"/>
              </a:rPr>
              <a:t> </a:t>
            </a:r>
            <a:r>
              <a:rPr lang="en-US" sz="2800" dirty="0" err="1">
                <a:latin typeface="Rockwell Regular"/>
                <a:cs typeface="Arial"/>
                <a:sym typeface="Wingdings" charset="0"/>
              </a:rPr>
              <a:t>kunstenaars</a:t>
            </a:r>
            <a:r>
              <a:rPr lang="en-US" sz="2800" dirty="0">
                <a:latin typeface="Rockwell Regular"/>
                <a:cs typeface="Arial"/>
                <a:sym typeface="Wingdings" charset="0"/>
              </a:rPr>
              <a:t> </a:t>
            </a:r>
            <a:r>
              <a:rPr lang="en-US" sz="2800" dirty="0" err="1">
                <a:latin typeface="Rockwell Regular"/>
                <a:cs typeface="Arial"/>
                <a:sym typeface="Wingdings" charset="0"/>
              </a:rPr>
              <a:t>vluchten</a:t>
            </a:r>
            <a:r>
              <a:rPr lang="en-US" sz="2800" dirty="0">
                <a:latin typeface="Rockwell Regular"/>
                <a:cs typeface="Arial"/>
                <a:sym typeface="Wingdings" charset="0"/>
              </a:rPr>
              <a:t> </a:t>
            </a:r>
            <a:r>
              <a:rPr lang="en-US" sz="2800" dirty="0" err="1">
                <a:latin typeface="Rockwell Regular"/>
                <a:cs typeface="Arial"/>
                <a:sym typeface="Wingdings" charset="0"/>
              </a:rPr>
              <a:t>naar</a:t>
            </a:r>
            <a:r>
              <a:rPr lang="en-US" sz="2800" dirty="0">
                <a:latin typeface="Rockwell Regular"/>
                <a:cs typeface="Arial"/>
                <a:sym typeface="Wingdings" charset="0"/>
              </a:rPr>
              <a:t> </a:t>
            </a:r>
            <a:r>
              <a:rPr lang="en-US" sz="2800" dirty="0" err="1">
                <a:latin typeface="Rockwell Regular"/>
                <a:cs typeface="Arial"/>
                <a:sym typeface="Wingdings" charset="0"/>
              </a:rPr>
              <a:t>Amerika</a:t>
            </a:r>
            <a:endParaRPr lang="en-US" sz="2800" dirty="0">
              <a:latin typeface="Rockwell Regular"/>
              <a:cs typeface="Arial"/>
              <a:sym typeface="Wingdings" charset="0"/>
            </a:endParaRPr>
          </a:p>
          <a:p>
            <a:pPr>
              <a:spcBef>
                <a:spcPct val="50000"/>
              </a:spcBef>
              <a:buFont typeface="Wingdings" charset="0"/>
              <a:buChar char="à"/>
            </a:pPr>
            <a:r>
              <a:rPr lang="en-US" sz="2800" dirty="0" err="1">
                <a:latin typeface="Rockwell Regular"/>
                <a:cs typeface="Arial"/>
                <a:sym typeface="Wingdings" charset="0"/>
              </a:rPr>
              <a:t>eerste</a:t>
            </a:r>
            <a:r>
              <a:rPr lang="en-US" sz="2800" dirty="0">
                <a:latin typeface="Rockwell Regular"/>
                <a:cs typeface="Arial"/>
                <a:sym typeface="Wingdings" charset="0"/>
              </a:rPr>
              <a:t> ‘</a:t>
            </a:r>
            <a:r>
              <a:rPr lang="en-US" sz="2800" dirty="0" err="1">
                <a:latin typeface="Rockwell Regular"/>
                <a:cs typeface="Arial"/>
                <a:sym typeface="Wingdings" charset="0"/>
              </a:rPr>
              <a:t>echte</a:t>
            </a:r>
            <a:r>
              <a:rPr lang="en-US" sz="2800" dirty="0">
                <a:latin typeface="Rockwell Regular"/>
                <a:cs typeface="Arial"/>
                <a:sym typeface="Wingdings" charset="0"/>
              </a:rPr>
              <a:t>’ </a:t>
            </a:r>
            <a:r>
              <a:rPr lang="en-US" sz="2800" dirty="0" err="1">
                <a:latin typeface="Rockwell Regular"/>
                <a:cs typeface="Arial"/>
                <a:sym typeface="Wingdings" charset="0"/>
              </a:rPr>
              <a:t>Amerikaanse</a:t>
            </a:r>
            <a:r>
              <a:rPr lang="en-US" sz="2800" dirty="0">
                <a:latin typeface="Rockwell Regular"/>
                <a:cs typeface="Arial"/>
                <a:sym typeface="Wingdings" charset="0"/>
              </a:rPr>
              <a:t> </a:t>
            </a:r>
            <a:r>
              <a:rPr lang="en-US" sz="2800" dirty="0" err="1">
                <a:latin typeface="Rockwell Regular"/>
                <a:cs typeface="Arial"/>
                <a:sym typeface="Wingdings" charset="0"/>
              </a:rPr>
              <a:t>kunst</a:t>
            </a:r>
            <a:r>
              <a:rPr lang="en-US" sz="2800" dirty="0">
                <a:latin typeface="Rockwell Regular"/>
                <a:cs typeface="Arial"/>
                <a:sym typeface="Wingdings" charset="0"/>
              </a:rPr>
              <a:t> is </a:t>
            </a:r>
            <a:r>
              <a:rPr lang="en-US" sz="2800" dirty="0" err="1">
                <a:latin typeface="Rockwell Regular"/>
                <a:cs typeface="Arial"/>
                <a:sym typeface="Wingdings" charset="0"/>
              </a:rPr>
              <a:t>vooral</a:t>
            </a:r>
            <a:r>
              <a:rPr lang="en-US" sz="2800" dirty="0">
                <a:latin typeface="Rockwell Regular"/>
                <a:cs typeface="Arial"/>
                <a:sym typeface="Wingdings" charset="0"/>
              </a:rPr>
              <a:t> (</a:t>
            </a:r>
            <a:r>
              <a:rPr lang="en-US" sz="2800" dirty="0" err="1">
                <a:latin typeface="Rockwell Regular"/>
                <a:cs typeface="Arial"/>
                <a:sym typeface="Wingdings" charset="0"/>
              </a:rPr>
              <a:t>vervolg</a:t>
            </a:r>
            <a:r>
              <a:rPr lang="en-US" sz="2800" dirty="0">
                <a:latin typeface="Rockwell Regular"/>
                <a:cs typeface="Arial"/>
                <a:sym typeface="Wingdings" charset="0"/>
              </a:rPr>
              <a:t> op) </a:t>
            </a:r>
            <a:r>
              <a:rPr lang="en-US" sz="2800" dirty="0" err="1">
                <a:latin typeface="Rockwell Regular"/>
                <a:cs typeface="Arial"/>
                <a:sym typeface="Wingdings" charset="0"/>
              </a:rPr>
              <a:t>Europese</a:t>
            </a:r>
            <a:r>
              <a:rPr lang="en-US" sz="2800" dirty="0">
                <a:latin typeface="Rockwell Regular"/>
                <a:cs typeface="Arial"/>
                <a:sym typeface="Wingdings" charset="0"/>
              </a:rPr>
              <a:t> </a:t>
            </a:r>
            <a:r>
              <a:rPr lang="en-US" sz="2800" dirty="0" err="1">
                <a:latin typeface="Rockwell Regular"/>
                <a:cs typeface="Arial"/>
                <a:sym typeface="Wingdings" charset="0"/>
              </a:rPr>
              <a:t>kunst</a:t>
            </a:r>
            <a:endParaRPr lang="en-US" sz="2800" dirty="0">
              <a:latin typeface="Rockwell Regular"/>
              <a:cs typeface="Arial"/>
              <a:sym typeface="Wingdings" charset="0"/>
            </a:endParaRPr>
          </a:p>
          <a:p>
            <a:pPr>
              <a:spcBef>
                <a:spcPct val="50000"/>
              </a:spcBef>
              <a:buFont typeface="Wingdings" charset="0"/>
              <a:buChar char="à"/>
            </a:pPr>
            <a:r>
              <a:rPr lang="en-US" sz="2800" dirty="0" err="1">
                <a:latin typeface="Rockwell Regular"/>
                <a:cs typeface="Arial"/>
                <a:sym typeface="Wingdings" charset="0"/>
              </a:rPr>
              <a:t>Invloeden</a:t>
            </a:r>
            <a:r>
              <a:rPr lang="en-US" sz="2800" dirty="0">
                <a:latin typeface="Rockwell Regular"/>
                <a:cs typeface="Arial"/>
                <a:sym typeface="Wingdings" charset="0"/>
              </a:rPr>
              <a:t> van </a:t>
            </a:r>
            <a:r>
              <a:rPr lang="en-US" sz="2800" dirty="0" err="1">
                <a:latin typeface="Rockwell Regular"/>
                <a:cs typeface="Arial"/>
                <a:sym typeface="Wingdings" charset="0"/>
              </a:rPr>
              <a:t>ideeën</a:t>
            </a:r>
            <a:r>
              <a:rPr lang="en-US" sz="2800" dirty="0">
                <a:latin typeface="Rockwell Regular"/>
                <a:cs typeface="Arial"/>
                <a:sym typeface="Wingdings" charset="0"/>
              </a:rPr>
              <a:t> over het </a:t>
            </a:r>
            <a:r>
              <a:rPr lang="en-US" sz="2800" dirty="0" err="1">
                <a:latin typeface="Rockwell Regular"/>
                <a:cs typeface="Arial"/>
                <a:sym typeface="Wingdings" charset="0"/>
              </a:rPr>
              <a:t>onbewuste</a:t>
            </a:r>
            <a:r>
              <a:rPr lang="en-US" sz="2800" dirty="0">
                <a:latin typeface="Rockwell Regular"/>
                <a:cs typeface="Arial"/>
                <a:sym typeface="Wingdings" charset="0"/>
              </a:rPr>
              <a:t> (Freud)</a:t>
            </a:r>
          </a:p>
          <a:p>
            <a:pPr>
              <a:spcBef>
                <a:spcPct val="50000"/>
              </a:spcBef>
              <a:buFont typeface="Wingdings" charset="0"/>
              <a:buChar char="à"/>
            </a:pPr>
            <a:r>
              <a:rPr lang="en-US" sz="2800" dirty="0">
                <a:latin typeface="Rockwell Regular"/>
                <a:cs typeface="Arial"/>
                <a:sym typeface="Wingdings" charset="0"/>
              </a:rPr>
              <a:t>Centrum </a:t>
            </a:r>
            <a:r>
              <a:rPr lang="en-US" sz="2800" dirty="0" err="1">
                <a:latin typeface="Rockwell Regular"/>
                <a:cs typeface="Arial"/>
                <a:sym typeface="Wingdings" charset="0"/>
              </a:rPr>
              <a:t>wordt</a:t>
            </a:r>
            <a:r>
              <a:rPr lang="en-US" sz="2800" dirty="0">
                <a:latin typeface="Rockwell Regular"/>
                <a:cs typeface="Arial"/>
                <a:sym typeface="Wingdings" charset="0"/>
              </a:rPr>
              <a:t> New York</a:t>
            </a:r>
          </a:p>
          <a:p>
            <a:pPr>
              <a:spcBef>
                <a:spcPct val="50000"/>
              </a:spcBef>
              <a:buFont typeface="Wingdings" charset="0"/>
              <a:buNone/>
            </a:pPr>
            <a:r>
              <a:rPr lang="en-US" sz="2800" dirty="0">
                <a:latin typeface="Rockwell Regular"/>
                <a:cs typeface="Arial"/>
                <a:sym typeface="Wingdings" charset="0"/>
              </a:rPr>
              <a:t> </a:t>
            </a:r>
            <a:r>
              <a:rPr lang="en-US" sz="2800" dirty="0" err="1">
                <a:latin typeface="Rockwell Regular"/>
                <a:cs typeface="Arial"/>
                <a:sym typeface="Wingdings" charset="0"/>
              </a:rPr>
              <a:t>Jaren</a:t>
            </a:r>
            <a:r>
              <a:rPr lang="en-US" sz="2800" dirty="0">
                <a:latin typeface="Rockwell Regular"/>
                <a:cs typeface="Arial"/>
                <a:sym typeface="Wingdings" charset="0"/>
              </a:rPr>
              <a:t> </a:t>
            </a:r>
            <a:r>
              <a:rPr lang="en-US" sz="2800" dirty="0" err="1">
                <a:latin typeface="Rockwell Regular"/>
                <a:cs typeface="Arial"/>
                <a:sym typeface="Wingdings" charset="0"/>
              </a:rPr>
              <a:t>vijftig</a:t>
            </a:r>
            <a:r>
              <a:rPr lang="en-US" sz="2800" dirty="0">
                <a:latin typeface="Rockwell Regular"/>
                <a:cs typeface="Arial"/>
                <a:sym typeface="Wingdings" charset="0"/>
              </a:rPr>
              <a:t>: Abstract </a:t>
            </a:r>
            <a:r>
              <a:rPr lang="en-US" sz="2800" dirty="0" err="1">
                <a:latin typeface="Rockwell Regular"/>
                <a:cs typeface="Arial"/>
                <a:sym typeface="Wingdings" charset="0"/>
              </a:rPr>
              <a:t>Expressionisme</a:t>
            </a:r>
            <a:endParaRPr lang="nl-NL" sz="2800" dirty="0">
              <a:latin typeface="Rockwell Regular"/>
              <a:cs typeface="Arial"/>
            </a:endParaRPr>
          </a:p>
        </p:txBody>
      </p:sp>
      <p:sp>
        <p:nvSpPr>
          <p:cNvPr id="5" name="Rectangle 2">
            <a:extLst>
              <a:ext uri="{FF2B5EF4-FFF2-40B4-BE49-F238E27FC236}">
                <a16:creationId xmlns:a16="http://schemas.microsoft.com/office/drawing/2014/main" id="{E7A75F04-2853-1E49-8366-DE85A68AF006}"/>
              </a:ext>
            </a:extLst>
          </p:cNvPr>
          <p:cNvSpPr txBox="1">
            <a:spLocks noChangeArrowheads="1"/>
          </p:cNvSpPr>
          <p:nvPr/>
        </p:nvSpPr>
        <p:spPr>
          <a:xfrm>
            <a:off x="353410" y="786021"/>
            <a:ext cx="8229600" cy="1143000"/>
          </a:xfrm>
          <a:prstGeom prst="rect">
            <a:avLst/>
          </a:prstGeom>
        </p:spPr>
        <p:txBody>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b="1" dirty="0"/>
              <a:t>VOORGESCHIEDENIS</a:t>
            </a:r>
          </a:p>
        </p:txBody>
      </p:sp>
    </p:spTree>
    <p:extLst>
      <p:ext uri="{BB962C8B-B14F-4D97-AF65-F5344CB8AC3E}">
        <p14:creationId xmlns:p14="http://schemas.microsoft.com/office/powerpoint/2010/main" val="3480960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additive="base">
                                        <p:cTn id="7"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1">
                                            <p:txEl>
                                              <p:pRg st="1" end="1"/>
                                            </p:txEl>
                                          </p:spTgt>
                                        </p:tgtEl>
                                        <p:attrNameLst>
                                          <p:attrName>style.visibility</p:attrName>
                                        </p:attrNameLst>
                                      </p:cBhvr>
                                      <p:to>
                                        <p:strVal val="visible"/>
                                      </p:to>
                                    </p:set>
                                    <p:anim calcmode="lin" valueType="num">
                                      <p:cBhvr additive="base">
                                        <p:cTn id="13" dur="500" fill="hold"/>
                                        <p:tgtEl>
                                          <p:spTgt spid="20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51">
                                            <p:txEl>
                                              <p:pRg st="2" end="2"/>
                                            </p:txEl>
                                          </p:spTgt>
                                        </p:tgtEl>
                                        <p:attrNameLst>
                                          <p:attrName>style.visibility</p:attrName>
                                        </p:attrNameLst>
                                      </p:cBhvr>
                                      <p:to>
                                        <p:strVal val="visible"/>
                                      </p:to>
                                    </p:set>
                                    <p:anim calcmode="lin" valueType="num">
                                      <p:cBhvr additive="base">
                                        <p:cTn id="19" dur="500" fill="hold"/>
                                        <p:tgtEl>
                                          <p:spTgt spid="20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51">
                                            <p:txEl>
                                              <p:pRg st="3" end="3"/>
                                            </p:txEl>
                                          </p:spTgt>
                                        </p:tgtEl>
                                        <p:attrNameLst>
                                          <p:attrName>style.visibility</p:attrName>
                                        </p:attrNameLst>
                                      </p:cBhvr>
                                      <p:to>
                                        <p:strVal val="visible"/>
                                      </p:to>
                                    </p:set>
                                    <p:anim calcmode="lin" valueType="num">
                                      <p:cBhvr additive="base">
                                        <p:cTn id="25" dur="500" fill="hold"/>
                                        <p:tgtEl>
                                          <p:spTgt spid="20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51">
                                            <p:txEl>
                                              <p:pRg st="4" end="4"/>
                                            </p:txEl>
                                          </p:spTgt>
                                        </p:tgtEl>
                                        <p:attrNameLst>
                                          <p:attrName>style.visibility</p:attrName>
                                        </p:attrNameLst>
                                      </p:cBhvr>
                                      <p:to>
                                        <p:strVal val="visible"/>
                                      </p:to>
                                    </p:set>
                                    <p:anim calcmode="lin" valueType="num">
                                      <p:cBhvr additive="base">
                                        <p:cTn id="31" dur="500" fill="hold"/>
                                        <p:tgtEl>
                                          <p:spTgt spid="20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250825" y="556021"/>
            <a:ext cx="8642350" cy="1752600"/>
          </a:xfrm>
        </p:spPr>
        <p:txBody>
          <a:bodyPr/>
          <a:lstStyle/>
          <a:p>
            <a:endParaRPr lang="nl-NL" sz="2400" b="1" u="sng" dirty="0">
              <a:solidFill>
                <a:srgbClr val="5F5F5F"/>
              </a:solidFill>
            </a:endParaRPr>
          </a:p>
          <a:p>
            <a:endParaRPr lang="nl-NL" sz="2400" b="1" u="sng" dirty="0">
              <a:solidFill>
                <a:srgbClr val="5F5F5F"/>
              </a:solidFill>
            </a:endParaRPr>
          </a:p>
        </p:txBody>
      </p:sp>
      <p:sp>
        <p:nvSpPr>
          <p:cNvPr id="3" name="Titel 2">
            <a:extLst>
              <a:ext uri="{FF2B5EF4-FFF2-40B4-BE49-F238E27FC236}">
                <a16:creationId xmlns:a16="http://schemas.microsoft.com/office/drawing/2014/main" id="{B059E27C-9318-4340-A7DC-1B634C2C1D11}"/>
              </a:ext>
            </a:extLst>
          </p:cNvPr>
          <p:cNvSpPr>
            <a:spLocks noGrp="1"/>
          </p:cNvSpPr>
          <p:nvPr>
            <p:ph type="ctrTitle"/>
          </p:nvPr>
        </p:nvSpPr>
        <p:spPr/>
        <p:txBody>
          <a:bodyPr/>
          <a:lstStyle/>
          <a:p>
            <a:r>
              <a:rPr lang="nl-NL" dirty="0"/>
              <a:t>3. POSTMODERNISME</a:t>
            </a:r>
          </a:p>
        </p:txBody>
      </p:sp>
      <p:sp>
        <p:nvSpPr>
          <p:cNvPr id="4" name="Rechthoek 3">
            <a:extLst>
              <a:ext uri="{FF2B5EF4-FFF2-40B4-BE49-F238E27FC236}">
                <a16:creationId xmlns:a16="http://schemas.microsoft.com/office/drawing/2014/main" id="{36E9EC3E-BA51-B042-900F-82F9F9C31207}"/>
              </a:ext>
            </a:extLst>
          </p:cNvPr>
          <p:cNvSpPr/>
          <p:nvPr/>
        </p:nvSpPr>
        <p:spPr>
          <a:xfrm rot="1379682">
            <a:off x="4774949" y="2200900"/>
            <a:ext cx="2973506" cy="584775"/>
          </a:xfrm>
          <a:prstGeom prst="rect">
            <a:avLst/>
          </a:prstGeom>
        </p:spPr>
        <p:txBody>
          <a:bodyPr wrap="none">
            <a:spAutoFit/>
          </a:bodyPr>
          <a:lstStyle/>
          <a:p>
            <a:r>
              <a:rPr lang="nl-NL" sz="3200" b="1" dirty="0">
                <a:solidFill>
                  <a:srgbClr val="C00000"/>
                </a:solidFill>
              </a:rPr>
              <a:t>Ca. 1970 - nu:</a:t>
            </a:r>
            <a:r>
              <a:rPr lang="nl-NL" sz="3200" dirty="0">
                <a:solidFill>
                  <a:srgbClr val="C00000"/>
                </a:solidFill>
              </a:rPr>
              <a:t> </a:t>
            </a:r>
            <a:endParaRPr lang="nl-NL" sz="3200" dirty="0"/>
          </a:p>
        </p:txBody>
      </p:sp>
      <p:pic>
        <p:nvPicPr>
          <p:cNvPr id="14" name="Picture 7" descr="rs10045">
            <a:extLst>
              <a:ext uri="{FF2B5EF4-FFF2-40B4-BE49-F238E27FC236}">
                <a16:creationId xmlns:a16="http://schemas.microsoft.com/office/drawing/2014/main" id="{E3F25B38-98DC-D143-BC91-39A0A6A6E44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74682" y="3783318"/>
            <a:ext cx="1275788" cy="1272158"/>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A2037B0E-79E8-0944-A41D-12AECB678E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2851" y="3787761"/>
            <a:ext cx="2542648" cy="1276180"/>
          </a:xfrm>
          <a:prstGeom prst="rect">
            <a:avLst/>
          </a:prstGeom>
        </p:spPr>
      </p:pic>
      <p:pic>
        <p:nvPicPr>
          <p:cNvPr id="7" name="Afbeelding 6">
            <a:extLst>
              <a:ext uri="{FF2B5EF4-FFF2-40B4-BE49-F238E27FC236}">
                <a16:creationId xmlns:a16="http://schemas.microsoft.com/office/drawing/2014/main" id="{3344743E-3254-BE4F-B3AD-F32B057F06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3969" y="3791672"/>
            <a:ext cx="1941610" cy="1293112"/>
          </a:xfrm>
          <a:prstGeom prst="rect">
            <a:avLst/>
          </a:prstGeom>
        </p:spPr>
      </p:pic>
      <p:pic>
        <p:nvPicPr>
          <p:cNvPr id="8" name="Afbeelding 7">
            <a:extLst>
              <a:ext uri="{FF2B5EF4-FFF2-40B4-BE49-F238E27FC236}">
                <a16:creationId xmlns:a16="http://schemas.microsoft.com/office/drawing/2014/main" id="{B4FEFC35-E6C2-C44C-9CB8-4CAAB196283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04049" y="3779295"/>
            <a:ext cx="2293752" cy="1317865"/>
          </a:xfrm>
          <a:prstGeom prst="rect">
            <a:avLst/>
          </a:prstGeom>
        </p:spPr>
      </p:pic>
    </p:spTree>
    <p:extLst>
      <p:ext uri="{BB962C8B-B14F-4D97-AF65-F5344CB8AC3E}">
        <p14:creationId xmlns:p14="http://schemas.microsoft.com/office/powerpoint/2010/main" val="1276440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42D5651-9076-5B44-B5A5-4DE00D8E5365}"/>
              </a:ext>
            </a:extLst>
          </p:cNvPr>
          <p:cNvSpPr txBox="1">
            <a:spLocks/>
          </p:cNvSpPr>
          <p:nvPr/>
        </p:nvSpPr>
        <p:spPr>
          <a:xfrm>
            <a:off x="304799" y="275337"/>
            <a:ext cx="7772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dirty="0"/>
              <a:t>3. POSTMODERNISME</a:t>
            </a:r>
          </a:p>
        </p:txBody>
      </p:sp>
      <p:sp>
        <p:nvSpPr>
          <p:cNvPr id="5" name="Text Box 4">
            <a:extLst>
              <a:ext uri="{FF2B5EF4-FFF2-40B4-BE49-F238E27FC236}">
                <a16:creationId xmlns:a16="http://schemas.microsoft.com/office/drawing/2014/main" id="{9ECABC06-5018-B34E-B1DD-B25ECDF2D03F}"/>
              </a:ext>
            </a:extLst>
          </p:cNvPr>
          <p:cNvSpPr txBox="1">
            <a:spLocks noChangeArrowheads="1"/>
          </p:cNvSpPr>
          <p:nvPr/>
        </p:nvSpPr>
        <p:spPr bwMode="auto">
          <a:xfrm>
            <a:off x="304799" y="1418337"/>
            <a:ext cx="8353425" cy="57554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sz="1600" dirty="0">
                <a:solidFill>
                  <a:srgbClr val="C00000"/>
                </a:solidFill>
                <a:cs typeface="Arial"/>
              </a:rPr>
              <a:t>'Na het modernisme</a:t>
            </a:r>
            <a:r>
              <a:rPr lang="ja-JP" altLang="nl-NL" sz="1600">
                <a:solidFill>
                  <a:srgbClr val="C00000"/>
                </a:solidFill>
                <a:cs typeface="Arial"/>
              </a:rPr>
              <a:t>’</a:t>
            </a:r>
            <a:r>
              <a:rPr lang="nl-NL" sz="1600" dirty="0">
                <a:solidFill>
                  <a:srgbClr val="C00000"/>
                </a:solidFill>
                <a:cs typeface="Arial"/>
              </a:rPr>
              <a:t>. </a:t>
            </a:r>
            <a:r>
              <a:rPr lang="nl-NL" sz="1600" dirty="0"/>
              <a:t>De Postmoderne periode dateert uit de tweede helft van de 21e eeuw en is ontstaan in de jaren 50 en 60. Deze kunststroming zette zich sterk af tegen de periode die daarvoor de boventoon voerde; het Modernisme.</a:t>
            </a:r>
          </a:p>
          <a:p>
            <a:pPr>
              <a:spcBef>
                <a:spcPct val="50000"/>
              </a:spcBef>
            </a:pPr>
            <a:r>
              <a:rPr lang="nl-NL" sz="1600" dirty="0"/>
              <a:t>Opvallend is: het citeren van vroegere stijlen en stromingen uit het werk van anderen. De schilder neemt dan het onderwerp over of de wijze van schilderen. Kunstenaars lenen ook bij de media en de commercie.</a:t>
            </a:r>
            <a:r>
              <a:rPr lang="nl-NL" sz="1600" b="1" dirty="0"/>
              <a:t> </a:t>
            </a:r>
          </a:p>
          <a:p>
            <a:pPr>
              <a:spcBef>
                <a:spcPct val="50000"/>
              </a:spcBef>
            </a:pPr>
            <a:r>
              <a:rPr lang="nl-NL" sz="1600" dirty="0"/>
              <a:t>Bekende voorbeelden postmodernistische kunstenaars zijn </a:t>
            </a:r>
            <a:r>
              <a:rPr lang="nl-NL" sz="1600" dirty="0">
                <a:solidFill>
                  <a:srgbClr val="C00000"/>
                </a:solidFill>
              </a:rPr>
              <a:t>Rob Scholte, Jeff </a:t>
            </a:r>
            <a:r>
              <a:rPr lang="nl-NL" sz="1600" dirty="0" err="1">
                <a:solidFill>
                  <a:srgbClr val="C00000"/>
                </a:solidFill>
              </a:rPr>
              <a:t>Koons</a:t>
            </a:r>
            <a:r>
              <a:rPr lang="nl-NL" sz="1600" dirty="0">
                <a:solidFill>
                  <a:srgbClr val="C00000"/>
                </a:solidFill>
              </a:rPr>
              <a:t>, Keith Haring, Damien Hirst, Jenny </a:t>
            </a:r>
            <a:r>
              <a:rPr lang="nl-NL" sz="1600" dirty="0" err="1">
                <a:solidFill>
                  <a:srgbClr val="C00000"/>
                </a:solidFill>
              </a:rPr>
              <a:t>Holzer</a:t>
            </a:r>
            <a:endParaRPr lang="nl-NL" sz="1600" dirty="0">
              <a:solidFill>
                <a:srgbClr val="C00000"/>
              </a:solidFill>
            </a:endParaRPr>
          </a:p>
          <a:p>
            <a:pPr>
              <a:spcBef>
                <a:spcPct val="50000"/>
              </a:spcBef>
            </a:pPr>
            <a:br>
              <a:rPr lang="nl-NL" sz="1400" dirty="0"/>
            </a:br>
            <a:br>
              <a:rPr lang="nl-NL" sz="1400" dirty="0"/>
            </a:br>
            <a:endParaRPr lang="nl-NL" sz="1400" dirty="0"/>
          </a:p>
          <a:p>
            <a:endParaRPr lang="nl-NL" sz="1400" dirty="0"/>
          </a:p>
          <a:p>
            <a:br>
              <a:rPr lang="nl-NL" sz="1400" dirty="0"/>
            </a:br>
            <a:endParaRPr lang="nl-NL" sz="1400" dirty="0"/>
          </a:p>
          <a:p>
            <a:br>
              <a:rPr lang="nl-NL" sz="1400" dirty="0"/>
            </a:br>
            <a:endParaRPr lang="nl-NL" sz="1400" dirty="0">
              <a:cs typeface="Arial"/>
            </a:endParaRPr>
          </a:p>
          <a:p>
            <a:pPr>
              <a:spcBef>
                <a:spcPct val="50000"/>
              </a:spcBef>
            </a:pPr>
            <a:endParaRPr lang="nl-NL" sz="1400" dirty="0">
              <a:cs typeface="Arial"/>
            </a:endParaRPr>
          </a:p>
          <a:p>
            <a:pPr>
              <a:spcBef>
                <a:spcPct val="50000"/>
              </a:spcBef>
            </a:pPr>
            <a:endParaRPr lang="nl-NL" sz="1400" dirty="0">
              <a:cs typeface="Arial"/>
            </a:endParaRPr>
          </a:p>
          <a:p>
            <a:pPr>
              <a:spcBef>
                <a:spcPct val="50000"/>
              </a:spcBef>
            </a:pPr>
            <a:endParaRPr lang="nl-NL" sz="1400" dirty="0"/>
          </a:p>
          <a:p>
            <a:pPr>
              <a:spcBef>
                <a:spcPct val="50000"/>
              </a:spcBef>
            </a:pPr>
            <a:endParaRPr lang="nl-NL" sz="1400" dirty="0"/>
          </a:p>
          <a:p>
            <a:pPr>
              <a:spcBef>
                <a:spcPct val="50000"/>
              </a:spcBef>
            </a:pPr>
            <a:endParaRPr lang="nl-NL" sz="1400" dirty="0"/>
          </a:p>
        </p:txBody>
      </p:sp>
      <p:pic>
        <p:nvPicPr>
          <p:cNvPr id="6" name="Picture 7" descr="rs10045">
            <a:extLst>
              <a:ext uri="{FF2B5EF4-FFF2-40B4-BE49-F238E27FC236}">
                <a16:creationId xmlns:a16="http://schemas.microsoft.com/office/drawing/2014/main" id="{B14A321F-A6FF-7346-AE93-3C1E150E03C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511" y="6211613"/>
            <a:ext cx="551425" cy="54985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id="{5479A43E-236C-804A-AE93-5910C4460EFA}"/>
              </a:ext>
            </a:extLst>
          </p:cNvPr>
          <p:cNvSpPr/>
          <p:nvPr/>
        </p:nvSpPr>
        <p:spPr>
          <a:xfrm>
            <a:off x="4190999" y="3928321"/>
            <a:ext cx="4338471" cy="1815882"/>
          </a:xfrm>
          <a:prstGeom prst="rect">
            <a:avLst/>
          </a:prstGeom>
        </p:spPr>
        <p:txBody>
          <a:bodyPr wrap="square">
            <a:spAutoFit/>
          </a:bodyPr>
          <a:lstStyle/>
          <a:p>
            <a:r>
              <a:rPr lang="nl-NL" sz="1600" dirty="0">
                <a:cs typeface="Arial"/>
              </a:rPr>
              <a:t>Postmodernisme is niet 1 stroming maar omvat veel stijlen en stromingen. </a:t>
            </a:r>
            <a:r>
              <a:rPr lang="nl-NL" sz="1600" dirty="0"/>
              <a:t>Om een idee te geven wat er de laatste tijd zoal langsgekomen is een globale indruk vind je hier:</a:t>
            </a:r>
            <a:r>
              <a:rPr lang="nl-NL" sz="1600" u="sng" dirty="0"/>
              <a:t> </a:t>
            </a:r>
            <a:r>
              <a:rPr lang="nl-NL" sz="1600" dirty="0">
                <a:hlinkClick r:id="rId5"/>
              </a:rPr>
              <a:t>http://www.kunstkijker.org/kunst/stroming_bekijken.php?stroming_id=60</a:t>
            </a:r>
            <a:endParaRPr lang="nl-NL" sz="1600" dirty="0"/>
          </a:p>
        </p:txBody>
      </p:sp>
      <p:pic>
        <p:nvPicPr>
          <p:cNvPr id="8" name="Afbeelding 7">
            <a:extLst>
              <a:ext uri="{FF2B5EF4-FFF2-40B4-BE49-F238E27FC236}">
                <a16:creationId xmlns:a16="http://schemas.microsoft.com/office/drawing/2014/main" id="{791B5A0A-BA5D-494F-8B55-2AFA6E42CEE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2166" y="3928321"/>
            <a:ext cx="3820079" cy="2713327"/>
          </a:xfrm>
          <a:prstGeom prst="rect">
            <a:avLst/>
          </a:prstGeom>
        </p:spPr>
      </p:pic>
    </p:spTree>
    <p:extLst>
      <p:ext uri="{BB962C8B-B14F-4D97-AF65-F5344CB8AC3E}">
        <p14:creationId xmlns:p14="http://schemas.microsoft.com/office/powerpoint/2010/main" val="4142183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42D5651-9076-5B44-B5A5-4DE00D8E5365}"/>
              </a:ext>
            </a:extLst>
          </p:cNvPr>
          <p:cNvSpPr txBox="1">
            <a:spLocks/>
          </p:cNvSpPr>
          <p:nvPr/>
        </p:nvSpPr>
        <p:spPr>
          <a:xfrm>
            <a:off x="304799" y="275337"/>
            <a:ext cx="7772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dirty="0"/>
              <a:t>3. POSTMODERNISME</a:t>
            </a:r>
          </a:p>
        </p:txBody>
      </p:sp>
      <p:sp>
        <p:nvSpPr>
          <p:cNvPr id="5" name="Text Box 4">
            <a:extLst>
              <a:ext uri="{FF2B5EF4-FFF2-40B4-BE49-F238E27FC236}">
                <a16:creationId xmlns:a16="http://schemas.microsoft.com/office/drawing/2014/main" id="{9ECABC06-5018-B34E-B1DD-B25ECDF2D03F}"/>
              </a:ext>
            </a:extLst>
          </p:cNvPr>
          <p:cNvSpPr txBox="1">
            <a:spLocks noChangeArrowheads="1"/>
          </p:cNvSpPr>
          <p:nvPr/>
        </p:nvSpPr>
        <p:spPr bwMode="auto">
          <a:xfrm>
            <a:off x="304799" y="1418337"/>
            <a:ext cx="8353425" cy="62140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u="sng" dirty="0">
                <a:solidFill>
                  <a:srgbClr val="C00000"/>
                </a:solidFill>
                <a:cs typeface="Arial"/>
              </a:rPr>
              <a:t>Algemene kenmerken zijn:</a:t>
            </a:r>
          </a:p>
          <a:p>
            <a:pPr>
              <a:spcBef>
                <a:spcPct val="50000"/>
              </a:spcBef>
            </a:pPr>
            <a:endParaRPr lang="nl-NL" dirty="0">
              <a:cs typeface="Arial"/>
            </a:endParaRPr>
          </a:p>
          <a:p>
            <a:pPr>
              <a:lnSpc>
                <a:spcPct val="80000"/>
              </a:lnSpc>
            </a:pPr>
            <a:r>
              <a:rPr lang="nl-NL" b="1" dirty="0">
                <a:solidFill>
                  <a:srgbClr val="C00000"/>
                </a:solidFill>
              </a:rPr>
              <a:t>Kunst in het algemeen:</a:t>
            </a:r>
            <a:r>
              <a:rPr lang="nl-NL" dirty="0">
                <a:solidFill>
                  <a:srgbClr val="C00000"/>
                </a:solidFill>
              </a:rPr>
              <a:t> </a:t>
            </a:r>
            <a:r>
              <a:rPr lang="nl-NL" dirty="0"/>
              <a:t>hiermee wordt bedoeld dat er géén duidelijke grens ligt tussen hoge en lage kunst. Commercie dringt in beide door. </a:t>
            </a:r>
          </a:p>
          <a:p>
            <a:pPr>
              <a:lnSpc>
                <a:spcPct val="80000"/>
              </a:lnSpc>
            </a:pPr>
            <a:endParaRPr lang="nl-NL" dirty="0"/>
          </a:p>
          <a:p>
            <a:pPr>
              <a:lnSpc>
                <a:spcPct val="80000"/>
              </a:lnSpc>
            </a:pPr>
            <a:r>
              <a:rPr lang="nl-NL" b="1" dirty="0">
                <a:solidFill>
                  <a:srgbClr val="C00000"/>
                </a:solidFill>
              </a:rPr>
              <a:t>Lage' kunst is populair geworden</a:t>
            </a:r>
            <a:r>
              <a:rPr lang="nl-NL" dirty="0">
                <a:solidFill>
                  <a:srgbClr val="C00000"/>
                </a:solidFill>
              </a:rPr>
              <a:t>: </a:t>
            </a:r>
            <a:r>
              <a:rPr lang="nl-NL" dirty="0"/>
              <a:t>popmuziek is daar het beste voorbeeld van. De komst van nieuwe media, zoals fotografie, film, televisie, video en Internet heeft het kunstlandschap definitief veranderd. Deze technologie maakt eindeloze herhaling mogelijk. </a:t>
            </a:r>
          </a:p>
          <a:p>
            <a:pPr>
              <a:lnSpc>
                <a:spcPct val="80000"/>
              </a:lnSpc>
            </a:pPr>
            <a:endParaRPr lang="nl-NL" dirty="0"/>
          </a:p>
          <a:p>
            <a:pPr>
              <a:lnSpc>
                <a:spcPct val="80000"/>
              </a:lnSpc>
            </a:pPr>
            <a:r>
              <a:rPr lang="nl-NL" dirty="0"/>
              <a:t>Postmoderne kunst is dan ook </a:t>
            </a:r>
            <a:r>
              <a:rPr lang="nl-NL" b="1" dirty="0">
                <a:solidFill>
                  <a:srgbClr val="C00000"/>
                </a:solidFill>
              </a:rPr>
              <a:t>niet authentiek, uniek, of origineel</a:t>
            </a:r>
            <a:r>
              <a:rPr lang="nl-NL" dirty="0">
                <a:solidFill>
                  <a:srgbClr val="C00000"/>
                </a:solidFill>
              </a:rPr>
              <a:t>. </a:t>
            </a:r>
            <a:r>
              <a:rPr lang="nl-NL" dirty="0"/>
              <a:t>Alles is immers herhaalbaar. </a:t>
            </a:r>
          </a:p>
          <a:p>
            <a:pPr>
              <a:lnSpc>
                <a:spcPct val="80000"/>
              </a:lnSpc>
            </a:pPr>
            <a:endParaRPr lang="nl-NL" dirty="0"/>
          </a:p>
          <a:p>
            <a:pPr>
              <a:lnSpc>
                <a:spcPct val="80000"/>
              </a:lnSpc>
            </a:pPr>
            <a:r>
              <a:rPr lang="nl-NL" b="1" dirty="0">
                <a:solidFill>
                  <a:srgbClr val="C00000"/>
                </a:solidFill>
              </a:rPr>
              <a:t>Het door elkaar husselen </a:t>
            </a:r>
            <a:r>
              <a:rPr lang="nl-NL" dirty="0"/>
              <a:t>van stijl is typisch postmodern. Want het is immers postmodern om te citeren, recyclen, herhalen </a:t>
            </a:r>
          </a:p>
          <a:p>
            <a:pPr>
              <a:lnSpc>
                <a:spcPct val="80000"/>
              </a:lnSpc>
            </a:pPr>
            <a:endParaRPr lang="nl-NL" dirty="0"/>
          </a:p>
          <a:p>
            <a:pPr>
              <a:lnSpc>
                <a:spcPct val="80000"/>
              </a:lnSpc>
            </a:pPr>
            <a:r>
              <a:rPr lang="nl-NL" b="1" dirty="0">
                <a:solidFill>
                  <a:srgbClr val="C00000"/>
                </a:solidFill>
              </a:rPr>
              <a:t>De kunst is verschoven</a:t>
            </a:r>
            <a:r>
              <a:rPr lang="nl-NL" dirty="0">
                <a:solidFill>
                  <a:srgbClr val="C00000"/>
                </a:solidFill>
              </a:rPr>
              <a:t> </a:t>
            </a:r>
            <a:r>
              <a:rPr lang="nl-NL" dirty="0"/>
              <a:t>van het museum naar de straat, de bioscoop, of de televisie en computer in de huiskamer. Dat brengt kunst onder het bereik van iedereen. </a:t>
            </a:r>
          </a:p>
          <a:p>
            <a:pPr>
              <a:spcBef>
                <a:spcPct val="50000"/>
              </a:spcBef>
            </a:pPr>
            <a:endParaRPr lang="nl-NL" dirty="0">
              <a:cs typeface="Arial"/>
            </a:endParaRPr>
          </a:p>
          <a:p>
            <a:pPr>
              <a:spcBef>
                <a:spcPct val="50000"/>
              </a:spcBef>
            </a:pPr>
            <a:endParaRPr lang="nl-NL" dirty="0"/>
          </a:p>
          <a:p>
            <a:pPr>
              <a:spcBef>
                <a:spcPct val="50000"/>
              </a:spcBef>
            </a:pPr>
            <a:endParaRPr lang="nl-NL" dirty="0"/>
          </a:p>
          <a:p>
            <a:pPr>
              <a:spcBef>
                <a:spcPct val="50000"/>
              </a:spcBef>
            </a:pPr>
            <a:endParaRPr lang="nl-NL" dirty="0"/>
          </a:p>
        </p:txBody>
      </p:sp>
      <p:pic>
        <p:nvPicPr>
          <p:cNvPr id="6" name="Picture 7" descr="rs10045">
            <a:extLst>
              <a:ext uri="{FF2B5EF4-FFF2-40B4-BE49-F238E27FC236}">
                <a16:creationId xmlns:a16="http://schemas.microsoft.com/office/drawing/2014/main" id="{B14A321F-A6FF-7346-AE93-3C1E150E03C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511" y="6211613"/>
            <a:ext cx="551425" cy="5498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01603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7" name="Picture 5" descr="66210137-venedig-dog-jeff-koon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799" y="4115128"/>
            <a:ext cx="3528455" cy="264634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4279" name="Picture 7" descr="Jeff Koon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16648" y="513474"/>
            <a:ext cx="2441575" cy="324167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4281" name="Picture 9" descr="s46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20054" y="4115128"/>
            <a:ext cx="3810000" cy="254317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itel 3">
            <a:extLst>
              <a:ext uri="{FF2B5EF4-FFF2-40B4-BE49-F238E27FC236}">
                <a16:creationId xmlns:a16="http://schemas.microsoft.com/office/drawing/2014/main" id="{BD6C6628-D21A-BB42-9815-F0810F588C72}"/>
              </a:ext>
            </a:extLst>
          </p:cNvPr>
          <p:cNvSpPr txBox="1">
            <a:spLocks/>
          </p:cNvSpPr>
          <p:nvPr/>
        </p:nvSpPr>
        <p:spPr>
          <a:xfrm>
            <a:off x="304799" y="275337"/>
            <a:ext cx="7772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dirty="0"/>
              <a:t>3. POSTMODERNISME</a:t>
            </a:r>
          </a:p>
        </p:txBody>
      </p:sp>
      <p:pic>
        <p:nvPicPr>
          <p:cNvPr id="9" name="Picture 7" descr="rs10045">
            <a:extLst>
              <a:ext uri="{FF2B5EF4-FFF2-40B4-BE49-F238E27FC236}">
                <a16:creationId xmlns:a16="http://schemas.microsoft.com/office/drawing/2014/main" id="{52FAC01F-C544-5E4D-B17D-194728D9BD5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382511" y="6211613"/>
            <a:ext cx="551425" cy="54985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398D6301-A667-CC4A-A98B-0CFAC537D7DB}"/>
              </a:ext>
            </a:extLst>
          </p:cNvPr>
          <p:cNvSpPr/>
          <p:nvPr/>
        </p:nvSpPr>
        <p:spPr>
          <a:xfrm>
            <a:off x="453232" y="1183531"/>
            <a:ext cx="4572000" cy="3139321"/>
          </a:xfrm>
          <a:prstGeom prst="rect">
            <a:avLst/>
          </a:prstGeom>
        </p:spPr>
        <p:txBody>
          <a:bodyPr>
            <a:spAutoFit/>
          </a:bodyPr>
          <a:lstStyle/>
          <a:p>
            <a:pPr>
              <a:spcBef>
                <a:spcPct val="50000"/>
              </a:spcBef>
            </a:pPr>
            <a:r>
              <a:rPr lang="nl-NL" dirty="0">
                <a:solidFill>
                  <a:srgbClr val="C00000"/>
                </a:solidFill>
                <a:cs typeface="Arial"/>
              </a:rPr>
              <a:t>Jeff </a:t>
            </a:r>
            <a:r>
              <a:rPr lang="nl-NL" dirty="0" err="1">
                <a:solidFill>
                  <a:srgbClr val="C00000"/>
                </a:solidFill>
                <a:cs typeface="Arial"/>
              </a:rPr>
              <a:t>Koons</a:t>
            </a:r>
            <a:endParaRPr lang="nl-NL" dirty="0">
              <a:solidFill>
                <a:srgbClr val="C00000"/>
              </a:solidFill>
              <a:cs typeface="Arial"/>
            </a:endParaRPr>
          </a:p>
          <a:p>
            <a:r>
              <a:rPr lang="nl-NL" dirty="0"/>
              <a:t>Thema’s banaliteit en verleiding. Hij verwerkt kitscherige elementen die hij haalt uit lage kunst haal in zijn ‘hogere’ kunst: </a:t>
            </a:r>
            <a:r>
              <a:rPr lang="nl-NL" dirty="0" err="1"/>
              <a:t>überkitsch</a:t>
            </a:r>
            <a:r>
              <a:rPr lang="nl-NL" dirty="0"/>
              <a:t>: kitsch die zo sterk wordt aangezet, dat die niet meer te genieten is en juist daaraan zijn kunstzinnigheid ontleent.</a:t>
            </a:r>
          </a:p>
          <a:p>
            <a:r>
              <a:rPr lang="nl-NL" dirty="0"/>
              <a:t>.</a:t>
            </a:r>
          </a:p>
          <a:p>
            <a:br>
              <a:rPr lang="nl-NL" dirty="0"/>
            </a:br>
            <a:endParaRPr lang="nl-NL" dirty="0"/>
          </a:p>
        </p:txBody>
      </p:sp>
    </p:spTree>
    <p:extLst>
      <p:ext uri="{BB962C8B-B14F-4D97-AF65-F5344CB8AC3E}">
        <p14:creationId xmlns:p14="http://schemas.microsoft.com/office/powerpoint/2010/main" val="3264049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1" name="Picture 7" descr="rs1004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25765" y="4879098"/>
            <a:ext cx="1881495" cy="187614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2233" name="Picture 9" descr="nagasaki_scholte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3233" y="1860045"/>
            <a:ext cx="3187556" cy="216541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2234" name="Picture 10" descr="scholte_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3232" y="4114983"/>
            <a:ext cx="3177368" cy="264648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itel 3">
            <a:extLst>
              <a:ext uri="{FF2B5EF4-FFF2-40B4-BE49-F238E27FC236}">
                <a16:creationId xmlns:a16="http://schemas.microsoft.com/office/drawing/2014/main" id="{AE6F15F5-1697-8247-BF70-A137E354C9DD}"/>
              </a:ext>
            </a:extLst>
          </p:cNvPr>
          <p:cNvSpPr txBox="1">
            <a:spLocks/>
          </p:cNvSpPr>
          <p:nvPr/>
        </p:nvSpPr>
        <p:spPr>
          <a:xfrm>
            <a:off x="304799" y="275337"/>
            <a:ext cx="7772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dirty="0"/>
              <a:t>3. POSTMODERNISME</a:t>
            </a:r>
          </a:p>
        </p:txBody>
      </p:sp>
      <p:sp>
        <p:nvSpPr>
          <p:cNvPr id="11" name="Rechthoek 10">
            <a:extLst>
              <a:ext uri="{FF2B5EF4-FFF2-40B4-BE49-F238E27FC236}">
                <a16:creationId xmlns:a16="http://schemas.microsoft.com/office/drawing/2014/main" id="{EB59A35D-A1EB-814F-8874-FECD9A15D278}"/>
              </a:ext>
            </a:extLst>
          </p:cNvPr>
          <p:cNvSpPr/>
          <p:nvPr/>
        </p:nvSpPr>
        <p:spPr>
          <a:xfrm>
            <a:off x="379660" y="1418132"/>
            <a:ext cx="4572000" cy="369332"/>
          </a:xfrm>
          <a:prstGeom prst="rect">
            <a:avLst/>
          </a:prstGeom>
        </p:spPr>
        <p:txBody>
          <a:bodyPr>
            <a:spAutoFit/>
          </a:bodyPr>
          <a:lstStyle/>
          <a:p>
            <a:pPr>
              <a:spcBef>
                <a:spcPct val="50000"/>
              </a:spcBef>
            </a:pPr>
            <a:r>
              <a:rPr lang="nl-NL" b="1" dirty="0">
                <a:solidFill>
                  <a:srgbClr val="C00000"/>
                </a:solidFill>
                <a:cs typeface="Arial"/>
              </a:rPr>
              <a:t>Rob Scholte</a:t>
            </a:r>
            <a:endParaRPr lang="nl-NL" b="1" dirty="0"/>
          </a:p>
        </p:txBody>
      </p:sp>
      <p:sp>
        <p:nvSpPr>
          <p:cNvPr id="4" name="Rechthoek 3">
            <a:extLst>
              <a:ext uri="{FF2B5EF4-FFF2-40B4-BE49-F238E27FC236}">
                <a16:creationId xmlns:a16="http://schemas.microsoft.com/office/drawing/2014/main" id="{86D808FE-1AB8-5942-B8BE-EF5A9A3A9A2A}"/>
              </a:ext>
            </a:extLst>
          </p:cNvPr>
          <p:cNvSpPr/>
          <p:nvPr/>
        </p:nvSpPr>
        <p:spPr>
          <a:xfrm>
            <a:off x="3693648" y="1823652"/>
            <a:ext cx="5135041" cy="2862322"/>
          </a:xfrm>
          <a:prstGeom prst="rect">
            <a:avLst/>
          </a:prstGeom>
        </p:spPr>
        <p:txBody>
          <a:bodyPr wrap="square">
            <a:spAutoFit/>
          </a:bodyPr>
          <a:lstStyle/>
          <a:p>
            <a:r>
              <a:rPr lang="nl-NL" i="1" dirty="0">
                <a:solidFill>
                  <a:srgbClr val="000000"/>
                </a:solidFill>
              </a:rPr>
              <a:t>‘</a:t>
            </a:r>
            <a:r>
              <a:rPr lang="nl-NL" i="1" dirty="0" err="1">
                <a:solidFill>
                  <a:srgbClr val="000000"/>
                </a:solidFill>
              </a:rPr>
              <a:t>Anything</a:t>
            </a:r>
            <a:r>
              <a:rPr lang="nl-NL" i="1" dirty="0">
                <a:solidFill>
                  <a:srgbClr val="000000"/>
                </a:solidFill>
              </a:rPr>
              <a:t> </a:t>
            </a:r>
            <a:r>
              <a:rPr lang="nl-NL" i="1" dirty="0" err="1">
                <a:solidFill>
                  <a:srgbClr val="000000"/>
                </a:solidFill>
              </a:rPr>
              <a:t>goes</a:t>
            </a:r>
            <a:r>
              <a:rPr lang="nl-NL" i="1" dirty="0">
                <a:solidFill>
                  <a:srgbClr val="000000"/>
                </a:solidFill>
              </a:rPr>
              <a:t>, er is niet één waarheid, authenticiteit is een illusie en niets is uniek’.</a:t>
            </a:r>
          </a:p>
          <a:p>
            <a:endParaRPr lang="nl-NL" dirty="0">
              <a:solidFill>
                <a:srgbClr val="000000"/>
              </a:solidFill>
            </a:endParaRPr>
          </a:p>
          <a:p>
            <a:r>
              <a:rPr lang="nl-NL" dirty="0"/>
              <a:t>Originaliteit niet bestaat. In veel van zijn doeken schildert hij, in de hem typerende precieze en realistische stijl, bestaande beelden na.</a:t>
            </a:r>
          </a:p>
          <a:p>
            <a:endParaRPr lang="nl-NL" dirty="0"/>
          </a:p>
          <a:p>
            <a:r>
              <a:rPr lang="nl-NL" dirty="0"/>
              <a:t>Traditionele opvattingen binnen de schilderkunst gooit Scholte overboord.</a:t>
            </a:r>
          </a:p>
        </p:txBody>
      </p:sp>
      <p:pic>
        <p:nvPicPr>
          <p:cNvPr id="13" name="Picture 7" descr="rs10045">
            <a:extLst>
              <a:ext uri="{FF2B5EF4-FFF2-40B4-BE49-F238E27FC236}">
                <a16:creationId xmlns:a16="http://schemas.microsoft.com/office/drawing/2014/main" id="{EB7F0CE9-2A54-E747-BF33-59B53DC5D47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453633" y="6182123"/>
            <a:ext cx="574753" cy="57311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205531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5" name="Picture 5" descr="haringmai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0664" y="1418337"/>
            <a:ext cx="2695432" cy="371071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6327" name="Picture 7" descr="1c-keith-haring-ignorancefea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0664" y="5224586"/>
            <a:ext cx="2695432" cy="151470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6329" name="Picture 9" descr="Untitle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91800" y="3952454"/>
            <a:ext cx="2693987" cy="266541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itel 3">
            <a:extLst>
              <a:ext uri="{FF2B5EF4-FFF2-40B4-BE49-F238E27FC236}">
                <a16:creationId xmlns:a16="http://schemas.microsoft.com/office/drawing/2014/main" id="{8C925D6B-4FB1-5544-8DD1-D6FBB56996AD}"/>
              </a:ext>
            </a:extLst>
          </p:cNvPr>
          <p:cNvSpPr txBox="1">
            <a:spLocks/>
          </p:cNvSpPr>
          <p:nvPr/>
        </p:nvSpPr>
        <p:spPr>
          <a:xfrm>
            <a:off x="304799" y="275337"/>
            <a:ext cx="7772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dirty="0"/>
              <a:t>3. POSTMODERNISME</a:t>
            </a:r>
          </a:p>
        </p:txBody>
      </p:sp>
      <p:sp>
        <p:nvSpPr>
          <p:cNvPr id="13" name="Rechthoek 12">
            <a:extLst>
              <a:ext uri="{FF2B5EF4-FFF2-40B4-BE49-F238E27FC236}">
                <a16:creationId xmlns:a16="http://schemas.microsoft.com/office/drawing/2014/main" id="{9C9F8BB4-3663-D14E-9A1D-6D08E9F87FF0}"/>
              </a:ext>
            </a:extLst>
          </p:cNvPr>
          <p:cNvSpPr/>
          <p:nvPr/>
        </p:nvSpPr>
        <p:spPr>
          <a:xfrm>
            <a:off x="3111961" y="1418337"/>
            <a:ext cx="5653667" cy="2723823"/>
          </a:xfrm>
          <a:prstGeom prst="rect">
            <a:avLst/>
          </a:prstGeom>
        </p:spPr>
        <p:txBody>
          <a:bodyPr wrap="square">
            <a:spAutoFit/>
          </a:bodyPr>
          <a:lstStyle/>
          <a:p>
            <a:r>
              <a:rPr lang="nl-NL" dirty="0">
                <a:solidFill>
                  <a:srgbClr val="C00000"/>
                </a:solidFill>
                <a:cs typeface="Arial"/>
              </a:rPr>
              <a:t>Keith Haring</a:t>
            </a:r>
          </a:p>
          <a:p>
            <a:r>
              <a:rPr lang="nl-NL" dirty="0"/>
              <a:t>vond dat kunst voor iedereen moest zijn en niet alleen voor de elite: krijttekeningen in metrostations, in het midden van de straat</a:t>
            </a:r>
          </a:p>
          <a:p>
            <a:r>
              <a:rPr lang="nl-NL" dirty="0"/>
              <a:t>Zijn werk was overal te zien. </a:t>
            </a:r>
          </a:p>
          <a:p>
            <a:endParaRPr lang="nl-NL" dirty="0"/>
          </a:p>
          <a:p>
            <a:r>
              <a:rPr lang="nl-NL" dirty="0"/>
              <a:t>Keith Haring overleed in 1990 aan de gevolgen van aids.</a:t>
            </a:r>
          </a:p>
          <a:p>
            <a:pPr>
              <a:spcBef>
                <a:spcPct val="50000"/>
              </a:spcBef>
            </a:pPr>
            <a:endParaRPr lang="nl-NL" dirty="0"/>
          </a:p>
        </p:txBody>
      </p:sp>
    </p:spTree>
    <p:extLst>
      <p:ext uri="{BB962C8B-B14F-4D97-AF65-F5344CB8AC3E}">
        <p14:creationId xmlns:p14="http://schemas.microsoft.com/office/powerpoint/2010/main" val="2977889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304800" y="1755070"/>
            <a:ext cx="5822732" cy="4050792"/>
          </a:xfrm>
        </p:spPr>
        <p:txBody>
          <a:bodyPr>
            <a:normAutofit/>
          </a:bodyPr>
          <a:lstStyle/>
          <a:p>
            <a:pPr marL="0" indent="0">
              <a:buNone/>
            </a:pPr>
            <a:r>
              <a:rPr lang="nl-NL" sz="1600" b="1" dirty="0">
                <a:solidFill>
                  <a:srgbClr val="C00000"/>
                </a:solidFill>
              </a:rPr>
              <a:t>Damien Hirst </a:t>
            </a:r>
          </a:p>
          <a:p>
            <a:pPr marL="0" indent="0">
              <a:buNone/>
            </a:pPr>
            <a:r>
              <a:rPr lang="nl-NL" sz="1600" dirty="0"/>
              <a:t>Hij wil de aspecten van leven en dood zichtbaar te maken. </a:t>
            </a:r>
          </a:p>
          <a:p>
            <a:pPr marL="0" indent="0">
              <a:buNone/>
            </a:pPr>
            <a:r>
              <a:rPr lang="nl-NL" sz="1600" dirty="0"/>
              <a:t>Sterfelijkheid kan niet teniet gedaan kan worden, de dood is overal om ons heen en niemand ontkomt eraan. Door de kijker aan het werk te zetten wil Hirst dat mensen een intense waarde hechten aan de mooie dingen in het leven.</a:t>
            </a:r>
          </a:p>
        </p:txBody>
      </p:sp>
      <p:pic>
        <p:nvPicPr>
          <p:cNvPr id="58373" name="Picture 5" descr="rt_skull_hirst_070601_ss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25" y="2708275"/>
            <a:ext cx="2528888" cy="3914775"/>
          </a:xfrm>
          <a:prstGeom prst="rect">
            <a:avLst/>
          </a:prstGeom>
          <a:noFill/>
          <a:extLst>
            <a:ext uri="{909E8E84-426E-40dd-AFC4-6F175D3DCCD1}">
              <a14:hiddenFill xmlns="" xmlns:a14="http://schemas.microsoft.com/office/drawing/2010/main">
                <a:solidFill>
                  <a:srgbClr val="FFFFFF"/>
                </a:solidFill>
              </a14:hiddenFill>
            </a:ext>
          </a:extLst>
        </p:spPr>
      </p:pic>
      <p:pic>
        <p:nvPicPr>
          <p:cNvPr id="58375" name="Picture 7" descr="Damien Hirs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72225" y="612070"/>
            <a:ext cx="2528888" cy="1957786"/>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itel 3">
            <a:extLst>
              <a:ext uri="{FF2B5EF4-FFF2-40B4-BE49-F238E27FC236}">
                <a16:creationId xmlns:a16="http://schemas.microsoft.com/office/drawing/2014/main" id="{2472BA99-1A57-1046-A5EA-9A08CDEAF5B9}"/>
              </a:ext>
            </a:extLst>
          </p:cNvPr>
          <p:cNvSpPr txBox="1">
            <a:spLocks/>
          </p:cNvSpPr>
          <p:nvPr/>
        </p:nvSpPr>
        <p:spPr>
          <a:xfrm>
            <a:off x="304799" y="275337"/>
            <a:ext cx="7772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dirty="0"/>
              <a:t>3. POSTMODERNISME</a:t>
            </a:r>
          </a:p>
        </p:txBody>
      </p:sp>
      <p:pic>
        <p:nvPicPr>
          <p:cNvPr id="9" name="Picture 7" descr="rs10045">
            <a:extLst>
              <a:ext uri="{FF2B5EF4-FFF2-40B4-BE49-F238E27FC236}">
                <a16:creationId xmlns:a16="http://schemas.microsoft.com/office/drawing/2014/main" id="{F37343C0-F1CA-7242-A859-67FD087063A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82511" y="6211613"/>
            <a:ext cx="551425" cy="549856"/>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Afbeelding 9">
            <a:extLst>
              <a:ext uri="{FF2B5EF4-FFF2-40B4-BE49-F238E27FC236}">
                <a16:creationId xmlns:a16="http://schemas.microsoft.com/office/drawing/2014/main" id="{D60AC05C-7B9F-2345-B033-FD37B8C2EB2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55531" y="5063831"/>
            <a:ext cx="3710152" cy="1484061"/>
          </a:xfrm>
          <a:prstGeom prst="rect">
            <a:avLst/>
          </a:prstGeom>
        </p:spPr>
      </p:pic>
    </p:spTree>
    <p:extLst>
      <p:ext uri="{BB962C8B-B14F-4D97-AF65-F5344CB8AC3E}">
        <p14:creationId xmlns:p14="http://schemas.microsoft.com/office/powerpoint/2010/main" val="2314251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250825" y="556021"/>
            <a:ext cx="8642350" cy="1752600"/>
          </a:xfrm>
        </p:spPr>
        <p:txBody>
          <a:bodyPr/>
          <a:lstStyle/>
          <a:p>
            <a:endParaRPr lang="nl-NL" sz="2400" b="1" u="sng" dirty="0">
              <a:solidFill>
                <a:srgbClr val="5F5F5F"/>
              </a:solidFill>
            </a:endParaRPr>
          </a:p>
          <a:p>
            <a:endParaRPr lang="nl-NL" sz="2400" b="1" u="sng" dirty="0">
              <a:solidFill>
                <a:srgbClr val="5F5F5F"/>
              </a:solidFill>
            </a:endParaRPr>
          </a:p>
        </p:txBody>
      </p:sp>
      <p:sp>
        <p:nvSpPr>
          <p:cNvPr id="3" name="Titel 2">
            <a:extLst>
              <a:ext uri="{FF2B5EF4-FFF2-40B4-BE49-F238E27FC236}">
                <a16:creationId xmlns:a16="http://schemas.microsoft.com/office/drawing/2014/main" id="{B059E27C-9318-4340-A7DC-1B634C2C1D11}"/>
              </a:ext>
            </a:extLst>
          </p:cNvPr>
          <p:cNvSpPr>
            <a:spLocks noGrp="1"/>
          </p:cNvSpPr>
          <p:nvPr>
            <p:ph type="ctrTitle"/>
          </p:nvPr>
        </p:nvSpPr>
        <p:spPr/>
        <p:txBody>
          <a:bodyPr/>
          <a:lstStyle/>
          <a:p>
            <a:r>
              <a:rPr lang="nl-NL" sz="6000" dirty="0"/>
              <a:t>Wordt vervolgd in Havo 5</a:t>
            </a:r>
          </a:p>
        </p:txBody>
      </p:sp>
      <p:pic>
        <p:nvPicPr>
          <p:cNvPr id="4" name="Picture 7" descr="rs10045">
            <a:extLst>
              <a:ext uri="{FF2B5EF4-FFF2-40B4-BE49-F238E27FC236}">
                <a16:creationId xmlns:a16="http://schemas.microsoft.com/office/drawing/2014/main" id="{1D2336A5-4C22-4A49-8D28-80A2B963DC4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84332" y="4035971"/>
            <a:ext cx="1045268" cy="10422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75869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2DF72-BFAE-BA41-9415-CD91A686E235}"/>
              </a:ext>
            </a:extLst>
          </p:cNvPr>
          <p:cNvSpPr>
            <a:spLocks noGrp="1"/>
          </p:cNvSpPr>
          <p:nvPr>
            <p:ph type="title"/>
          </p:nvPr>
        </p:nvSpPr>
        <p:spPr/>
        <p:txBody>
          <a:bodyPr/>
          <a:lstStyle/>
          <a:p>
            <a:r>
              <a:rPr lang="nl-NL" dirty="0"/>
              <a:t>1.ABSTRACT EXPRESSIONISME</a:t>
            </a:r>
          </a:p>
        </p:txBody>
      </p:sp>
      <p:sp>
        <p:nvSpPr>
          <p:cNvPr id="3" name="Tijdelijke aanduiding voor tekst 2">
            <a:extLst>
              <a:ext uri="{FF2B5EF4-FFF2-40B4-BE49-F238E27FC236}">
                <a16:creationId xmlns:a16="http://schemas.microsoft.com/office/drawing/2014/main" id="{0455DD56-42A5-224E-8441-A645AE042F2A}"/>
              </a:ext>
            </a:extLst>
          </p:cNvPr>
          <p:cNvSpPr>
            <a:spLocks noGrp="1"/>
          </p:cNvSpPr>
          <p:nvPr>
            <p:ph type="body" idx="1"/>
          </p:nvPr>
        </p:nvSpPr>
        <p:spPr/>
        <p:txBody>
          <a:bodyPr/>
          <a:lstStyle/>
          <a:p>
            <a:r>
              <a:rPr lang="nl-NL" dirty="0">
                <a:solidFill>
                  <a:schemeClr val="tx1"/>
                </a:solidFill>
              </a:rPr>
              <a:t>Action </a:t>
            </a:r>
            <a:r>
              <a:rPr lang="nl-NL" dirty="0" err="1">
                <a:solidFill>
                  <a:schemeClr val="tx1"/>
                </a:solidFill>
              </a:rPr>
              <a:t>Painting</a:t>
            </a:r>
            <a:r>
              <a:rPr lang="nl-NL" dirty="0">
                <a:solidFill>
                  <a:schemeClr val="tx1"/>
                </a:solidFill>
              </a:rPr>
              <a:t> en </a:t>
            </a:r>
            <a:r>
              <a:rPr lang="nl-NL" dirty="0" err="1">
                <a:solidFill>
                  <a:schemeClr val="tx1"/>
                </a:solidFill>
              </a:rPr>
              <a:t>Colorfield</a:t>
            </a:r>
            <a:r>
              <a:rPr lang="nl-NL" dirty="0">
                <a:solidFill>
                  <a:schemeClr val="tx1"/>
                </a:solidFill>
              </a:rPr>
              <a:t> </a:t>
            </a:r>
            <a:r>
              <a:rPr lang="nl-NL" dirty="0" err="1">
                <a:solidFill>
                  <a:schemeClr val="tx1"/>
                </a:solidFill>
              </a:rPr>
              <a:t>painting</a:t>
            </a:r>
            <a:endParaRPr lang="nl-NL" dirty="0">
              <a:solidFill>
                <a:schemeClr val="tx1"/>
              </a:solidFill>
            </a:endParaRPr>
          </a:p>
        </p:txBody>
      </p:sp>
    </p:spTree>
    <p:extLst>
      <p:ext uri="{BB962C8B-B14F-4D97-AF65-F5344CB8AC3E}">
        <p14:creationId xmlns:p14="http://schemas.microsoft.com/office/powerpoint/2010/main" val="168879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3"/>
          <p:cNvSpPr txBox="1">
            <a:spLocks noChangeArrowheads="1"/>
          </p:cNvSpPr>
          <p:nvPr/>
        </p:nvSpPr>
        <p:spPr bwMode="auto">
          <a:xfrm>
            <a:off x="4563723" y="1580953"/>
            <a:ext cx="4527276"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u="sng" dirty="0">
                <a:solidFill>
                  <a:srgbClr val="C00000"/>
                </a:solidFill>
                <a:latin typeface="Rockwell Regular"/>
              </a:rPr>
              <a:t>Jackson Pollock</a:t>
            </a:r>
          </a:p>
          <a:p>
            <a:pPr eaLnBrk="1" hangingPunct="1">
              <a:spcBef>
                <a:spcPct val="50000"/>
              </a:spcBef>
            </a:pPr>
            <a:r>
              <a:rPr lang="en-US" sz="2000" dirty="0" err="1">
                <a:latin typeface="Rockwell Regular"/>
              </a:rPr>
              <a:t>Eerste</a:t>
            </a:r>
            <a:r>
              <a:rPr lang="en-US" sz="2000" dirty="0">
                <a:latin typeface="Rockwell Regular"/>
              </a:rPr>
              <a:t> </a:t>
            </a:r>
            <a:r>
              <a:rPr lang="en-US" sz="2000" dirty="0" err="1">
                <a:latin typeface="Rockwell Regular"/>
              </a:rPr>
              <a:t>échte</a:t>
            </a:r>
            <a:r>
              <a:rPr lang="en-US" sz="2000" dirty="0">
                <a:latin typeface="Rockwell Regular"/>
              </a:rPr>
              <a:t> </a:t>
            </a:r>
            <a:r>
              <a:rPr lang="en-US" sz="2000" dirty="0" err="1">
                <a:latin typeface="Rockwell Regular"/>
              </a:rPr>
              <a:t>Amerikaanse</a:t>
            </a:r>
            <a:r>
              <a:rPr lang="en-US" sz="2000" dirty="0">
                <a:latin typeface="Rockwell Regular"/>
              </a:rPr>
              <a:t> </a:t>
            </a:r>
            <a:r>
              <a:rPr lang="en-US" sz="2000" dirty="0" err="1">
                <a:latin typeface="Rockwell Regular"/>
              </a:rPr>
              <a:t>kunstenaar</a:t>
            </a:r>
            <a:endParaRPr lang="en-US" sz="2000" dirty="0">
              <a:latin typeface="Rockwell Regular"/>
            </a:endParaRPr>
          </a:p>
          <a:p>
            <a:pPr eaLnBrk="1" hangingPunct="1">
              <a:spcBef>
                <a:spcPct val="50000"/>
              </a:spcBef>
            </a:pPr>
            <a:r>
              <a:rPr lang="en-US" sz="2000" dirty="0" err="1">
                <a:latin typeface="Rockwell Regular"/>
              </a:rPr>
              <a:t>Artikel</a:t>
            </a:r>
            <a:r>
              <a:rPr lang="en-US" sz="2000" dirty="0">
                <a:latin typeface="Rockwell Regular"/>
              </a:rPr>
              <a:t> in Life Magazine (</a:t>
            </a:r>
            <a:r>
              <a:rPr lang="en-US" sz="2000" dirty="0" err="1">
                <a:latin typeface="Rockwell Regular"/>
              </a:rPr>
              <a:t>massamedia</a:t>
            </a:r>
            <a:r>
              <a:rPr lang="en-US" sz="2000" dirty="0">
                <a:latin typeface="Rockwell Regular"/>
              </a:rPr>
              <a:t>) </a:t>
            </a:r>
            <a:r>
              <a:rPr lang="en-US" sz="2000" dirty="0">
                <a:latin typeface="Rockwell Regular"/>
                <a:sym typeface="Wingdings" charset="0"/>
              </a:rPr>
              <a:t> </a:t>
            </a:r>
            <a:r>
              <a:rPr lang="en-US" sz="2000" dirty="0" err="1">
                <a:latin typeface="Rockwell Regular"/>
              </a:rPr>
              <a:t>Bekend</a:t>
            </a:r>
            <a:r>
              <a:rPr lang="en-US" sz="2000" dirty="0">
                <a:latin typeface="Rockwell Regular"/>
              </a:rPr>
              <a:t> </a:t>
            </a:r>
            <a:r>
              <a:rPr lang="en-US" sz="2000" dirty="0" err="1">
                <a:latin typeface="Rockwell Regular"/>
              </a:rPr>
              <a:t>bij</a:t>
            </a:r>
            <a:r>
              <a:rPr lang="en-US" sz="2000" dirty="0">
                <a:latin typeface="Rockwell Regular"/>
              </a:rPr>
              <a:t> breed </a:t>
            </a:r>
            <a:r>
              <a:rPr lang="en-US" sz="2000" dirty="0" err="1">
                <a:latin typeface="Rockwell Regular"/>
              </a:rPr>
              <a:t>publiek</a:t>
            </a:r>
            <a:endParaRPr lang="en-US" sz="2000" dirty="0">
              <a:latin typeface="Rockwell Regular"/>
            </a:endParaRPr>
          </a:p>
        </p:txBody>
      </p:sp>
      <p:sp>
        <p:nvSpPr>
          <p:cNvPr id="5" name="Rectangle 2">
            <a:extLst>
              <a:ext uri="{FF2B5EF4-FFF2-40B4-BE49-F238E27FC236}">
                <a16:creationId xmlns:a16="http://schemas.microsoft.com/office/drawing/2014/main" id="{9E9765A8-6C64-6F40-BB6A-FC5F803BBF45}"/>
              </a:ext>
            </a:extLst>
          </p:cNvPr>
          <p:cNvSpPr txBox="1">
            <a:spLocks noChangeArrowheads="1"/>
          </p:cNvSpPr>
          <p:nvPr/>
        </p:nvSpPr>
        <p:spPr>
          <a:xfrm>
            <a:off x="428625" y="522036"/>
            <a:ext cx="8229600" cy="1143000"/>
          </a:xfrm>
          <a:prstGeom prst="rect">
            <a:avLst/>
          </a:prstGeom>
        </p:spPr>
        <p:txBody>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b="1" dirty="0"/>
              <a:t>1.1.ACTION PAINTING</a:t>
            </a:r>
          </a:p>
        </p:txBody>
      </p:sp>
      <p:pic>
        <p:nvPicPr>
          <p:cNvPr id="7" name="Picture 1" descr="pollock no1 1948.jpg">
            <a:extLst>
              <a:ext uri="{FF2B5EF4-FFF2-40B4-BE49-F238E27FC236}">
                <a16:creationId xmlns:a16="http://schemas.microsoft.com/office/drawing/2014/main" id="{D591E568-82E6-BF41-992B-58116B6BB69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0460" y="1580953"/>
            <a:ext cx="4135098" cy="2686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2">
            <a:extLst>
              <a:ext uri="{FF2B5EF4-FFF2-40B4-BE49-F238E27FC236}">
                <a16:creationId xmlns:a16="http://schemas.microsoft.com/office/drawing/2014/main" id="{9D1AC6B3-3423-8940-AA60-CBF59308AC8A}"/>
              </a:ext>
            </a:extLst>
          </p:cNvPr>
          <p:cNvSpPr txBox="1">
            <a:spLocks noChangeArrowheads="1"/>
          </p:cNvSpPr>
          <p:nvPr/>
        </p:nvSpPr>
        <p:spPr bwMode="auto">
          <a:xfrm>
            <a:off x="229650" y="4267200"/>
            <a:ext cx="431377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err="1">
                <a:latin typeface="Rockwell Regular"/>
              </a:rPr>
              <a:t>Nummer</a:t>
            </a:r>
            <a:r>
              <a:rPr lang="en-US" sz="1600" dirty="0">
                <a:latin typeface="Rockwell Regular"/>
              </a:rPr>
              <a:t> 1, 1948, 172,7 x 264,2cm</a:t>
            </a:r>
          </a:p>
          <a:p>
            <a:pPr eaLnBrk="1" hangingPunct="1"/>
            <a:endParaRPr lang="en-US" dirty="0">
              <a:latin typeface="Rockwell Regular"/>
            </a:endParaRPr>
          </a:p>
        </p:txBody>
      </p:sp>
      <p:pic>
        <p:nvPicPr>
          <p:cNvPr id="2" name="Afbeelding 1">
            <a:extLst>
              <a:ext uri="{FF2B5EF4-FFF2-40B4-BE49-F238E27FC236}">
                <a16:creationId xmlns:a16="http://schemas.microsoft.com/office/drawing/2014/main" id="{FC30ECE2-5903-394A-9CC6-9C046AA5EF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21077" y="4267200"/>
            <a:ext cx="2741554" cy="2398178"/>
          </a:xfrm>
          <a:prstGeom prst="rect">
            <a:avLst/>
          </a:prstGeom>
        </p:spPr>
      </p:pic>
      <p:sp>
        <p:nvSpPr>
          <p:cNvPr id="3" name="Rechthoek 2">
            <a:extLst>
              <a:ext uri="{FF2B5EF4-FFF2-40B4-BE49-F238E27FC236}">
                <a16:creationId xmlns:a16="http://schemas.microsoft.com/office/drawing/2014/main" id="{A81430F6-C65E-DE45-891A-D00ACFDE1A10}"/>
              </a:ext>
            </a:extLst>
          </p:cNvPr>
          <p:cNvSpPr/>
          <p:nvPr/>
        </p:nvSpPr>
        <p:spPr>
          <a:xfrm>
            <a:off x="260460" y="4028673"/>
            <a:ext cx="4135098" cy="2169825"/>
          </a:xfrm>
          <a:prstGeom prst="rect">
            <a:avLst/>
          </a:prstGeom>
        </p:spPr>
        <p:txBody>
          <a:bodyPr wrap="square">
            <a:spAutoFit/>
          </a:bodyPr>
          <a:lstStyle/>
          <a:p>
            <a:pPr>
              <a:spcBef>
                <a:spcPct val="50000"/>
              </a:spcBef>
            </a:pPr>
            <a:endParaRPr lang="en-US" dirty="0">
              <a:latin typeface="Rockwell Regular"/>
            </a:endParaRPr>
          </a:p>
          <a:p>
            <a:pPr>
              <a:spcBef>
                <a:spcPct val="50000"/>
              </a:spcBef>
            </a:pPr>
            <a:endParaRPr lang="en-US" dirty="0">
              <a:latin typeface="Rockwell Regular"/>
            </a:endParaRPr>
          </a:p>
          <a:p>
            <a:pPr>
              <a:spcBef>
                <a:spcPct val="50000"/>
              </a:spcBef>
            </a:pPr>
            <a:endParaRPr lang="en-US" dirty="0">
              <a:latin typeface="Rockwell Regular"/>
            </a:endParaRPr>
          </a:p>
          <a:p>
            <a:pPr>
              <a:spcBef>
                <a:spcPct val="50000"/>
              </a:spcBef>
            </a:pPr>
            <a:r>
              <a:rPr lang="nl-NL" i="1" dirty="0">
                <a:latin typeface="Rockwell Regular"/>
              </a:rPr>
              <a:t>‘Ik werk niet vanuit (voor)tekeningen of kleurschetsen. Mijn schilderen is direct.....’</a:t>
            </a:r>
            <a:r>
              <a:rPr lang="nl-NL" i="1" dirty="0">
                <a:solidFill>
                  <a:srgbClr val="FFFFFF"/>
                </a:solidFill>
                <a:latin typeface="Rockwell Regular"/>
              </a:rPr>
              <a:t>. </a:t>
            </a:r>
          </a:p>
        </p:txBody>
      </p:sp>
    </p:spTree>
    <p:extLst>
      <p:ext uri="{BB962C8B-B14F-4D97-AF65-F5344CB8AC3E}">
        <p14:creationId xmlns:p14="http://schemas.microsoft.com/office/powerpoint/2010/main" val="788956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4"/>
          <p:cNvSpPr txBox="1">
            <a:spLocks noChangeArrowheads="1"/>
          </p:cNvSpPr>
          <p:nvPr/>
        </p:nvSpPr>
        <p:spPr bwMode="auto">
          <a:xfrm>
            <a:off x="547403" y="1315453"/>
            <a:ext cx="8289489" cy="20928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eaLnBrk="1" hangingPunct="1">
              <a:spcBef>
                <a:spcPct val="50000"/>
              </a:spcBef>
            </a:pPr>
            <a:r>
              <a:rPr lang="en-US" sz="2000" u="sng" dirty="0">
                <a:solidFill>
                  <a:srgbClr val="C00000"/>
                </a:solidFill>
                <a:latin typeface="Rockwell Regular"/>
              </a:rPr>
              <a:t>Jack the dripper</a:t>
            </a:r>
          </a:p>
          <a:p>
            <a:pPr marL="0" indent="0" eaLnBrk="1" hangingPunct="1">
              <a:spcBef>
                <a:spcPct val="50000"/>
              </a:spcBef>
            </a:pPr>
            <a:r>
              <a:rPr lang="en-US" sz="2000" dirty="0" err="1">
                <a:latin typeface="Rockwell Regular"/>
              </a:rPr>
              <a:t>Gevoel</a:t>
            </a:r>
            <a:r>
              <a:rPr lang="en-US" sz="2000" dirty="0">
                <a:latin typeface="Rockwell Regular"/>
              </a:rPr>
              <a:t>, de </a:t>
            </a:r>
            <a:r>
              <a:rPr lang="en-US" sz="2000" dirty="0" err="1">
                <a:latin typeface="Rockwell Regular"/>
              </a:rPr>
              <a:t>daad</a:t>
            </a:r>
            <a:r>
              <a:rPr lang="en-US" sz="2000" dirty="0">
                <a:latin typeface="Rockwell Regular"/>
              </a:rPr>
              <a:t> van het </a:t>
            </a:r>
            <a:r>
              <a:rPr lang="en-US" sz="2000" dirty="0" err="1">
                <a:latin typeface="Rockwell Regular"/>
              </a:rPr>
              <a:t>schilderen</a:t>
            </a:r>
            <a:r>
              <a:rPr lang="en-US" sz="2000" dirty="0">
                <a:latin typeface="Rockwell Regular"/>
              </a:rPr>
              <a:t>, </a:t>
            </a:r>
            <a:r>
              <a:rPr lang="en-US" sz="2000" dirty="0" err="1">
                <a:latin typeface="Rockwell Regular"/>
              </a:rPr>
              <a:t>geen</a:t>
            </a:r>
            <a:r>
              <a:rPr lang="en-US" sz="2000" dirty="0">
                <a:latin typeface="Rockwell Regular"/>
              </a:rPr>
              <a:t> </a:t>
            </a:r>
            <a:r>
              <a:rPr lang="en-US" sz="2000" dirty="0" err="1">
                <a:latin typeface="Rockwell Regular"/>
              </a:rPr>
              <a:t>vooropgezet</a:t>
            </a:r>
            <a:r>
              <a:rPr lang="en-US" sz="2000" dirty="0">
                <a:latin typeface="Rockwell Regular"/>
              </a:rPr>
              <a:t> plan</a:t>
            </a:r>
          </a:p>
          <a:p>
            <a:pPr marL="0" indent="0" eaLnBrk="1" hangingPunct="1">
              <a:spcBef>
                <a:spcPct val="50000"/>
              </a:spcBef>
            </a:pPr>
            <a:r>
              <a:rPr lang="en-US" sz="2000" dirty="0">
                <a:latin typeface="Rockwell Regular"/>
              </a:rPr>
              <a:t>De </a:t>
            </a:r>
            <a:r>
              <a:rPr lang="en-US" sz="2000" dirty="0" err="1">
                <a:latin typeface="Rockwell Regular"/>
              </a:rPr>
              <a:t>actie</a:t>
            </a:r>
            <a:r>
              <a:rPr lang="en-US" sz="2000" dirty="0">
                <a:latin typeface="Rockwell Regular"/>
              </a:rPr>
              <a:t> </a:t>
            </a:r>
            <a:r>
              <a:rPr lang="en-US" sz="2000" dirty="0">
                <a:latin typeface="Rockwell Regular"/>
                <a:sym typeface="Wingdings" charset="0"/>
              </a:rPr>
              <a:t> </a:t>
            </a:r>
            <a:r>
              <a:rPr lang="en-US" sz="2000" dirty="0">
                <a:latin typeface="Rockwell Regular"/>
              </a:rPr>
              <a:t>Action painting: de </a:t>
            </a:r>
            <a:r>
              <a:rPr lang="en-US" sz="2000" dirty="0" err="1">
                <a:latin typeface="Rockwell Regular"/>
              </a:rPr>
              <a:t>sporen</a:t>
            </a:r>
            <a:r>
              <a:rPr lang="en-US" sz="2000" dirty="0">
                <a:latin typeface="Rockwell Regular"/>
              </a:rPr>
              <a:t> van de “</a:t>
            </a:r>
            <a:r>
              <a:rPr lang="en-US" altLang="ja-JP" sz="2000" dirty="0" err="1">
                <a:latin typeface="Rockwell Regular"/>
              </a:rPr>
              <a:t>actie</a:t>
            </a:r>
            <a:r>
              <a:rPr lang="en-US" sz="2000" dirty="0">
                <a:latin typeface="Rockwell Regular"/>
              </a:rPr>
              <a:t>”</a:t>
            </a:r>
            <a:r>
              <a:rPr lang="en-US" altLang="ja-JP" sz="2000" dirty="0">
                <a:latin typeface="Rockwell Regular"/>
              </a:rPr>
              <a:t> </a:t>
            </a:r>
            <a:r>
              <a:rPr lang="en-US" altLang="ja-JP" sz="2000" dirty="0" err="1">
                <a:latin typeface="Rockwell Regular"/>
              </a:rPr>
              <a:t>zijn</a:t>
            </a:r>
            <a:r>
              <a:rPr lang="en-US" altLang="ja-JP" sz="2000" dirty="0">
                <a:latin typeface="Rockwell Regular"/>
              </a:rPr>
              <a:t> </a:t>
            </a:r>
            <a:r>
              <a:rPr lang="en-US" altLang="ja-JP" sz="2000" dirty="0" err="1">
                <a:latin typeface="Rockwell Regular"/>
              </a:rPr>
              <a:t>duidelijk</a:t>
            </a:r>
            <a:r>
              <a:rPr lang="en-US" altLang="ja-JP" sz="2000" dirty="0">
                <a:latin typeface="Rockwell Regular"/>
              </a:rPr>
              <a:t> </a:t>
            </a:r>
            <a:r>
              <a:rPr lang="en-US" altLang="ja-JP" sz="2000" dirty="0" err="1">
                <a:latin typeface="Rockwell Regular"/>
              </a:rPr>
              <a:t>zichtbaar</a:t>
            </a:r>
            <a:endParaRPr lang="en-US" altLang="ja-JP" sz="2000" dirty="0">
              <a:latin typeface="Rockwell Regular"/>
              <a:sym typeface="Wingdings" charset="0"/>
            </a:endParaRPr>
          </a:p>
          <a:p>
            <a:pPr marL="0" indent="0" eaLnBrk="1" hangingPunct="1">
              <a:spcBef>
                <a:spcPct val="50000"/>
              </a:spcBef>
            </a:pPr>
            <a:r>
              <a:rPr lang="en-US" sz="2000" dirty="0" err="1">
                <a:latin typeface="Rockwell Regular"/>
              </a:rPr>
              <a:t>Bij</a:t>
            </a:r>
            <a:r>
              <a:rPr lang="en-US" sz="2000" dirty="0">
                <a:latin typeface="Rockwell Regular"/>
              </a:rPr>
              <a:t> Pollock </a:t>
            </a:r>
            <a:r>
              <a:rPr lang="en-US" sz="2000" dirty="0" err="1">
                <a:latin typeface="Rockwell Regular"/>
              </a:rPr>
              <a:t>heet</a:t>
            </a:r>
            <a:r>
              <a:rPr lang="en-US" sz="2000" dirty="0">
                <a:latin typeface="Rockwell Regular"/>
              </a:rPr>
              <a:t> </a:t>
            </a:r>
            <a:r>
              <a:rPr lang="en-US" sz="2000" dirty="0" err="1">
                <a:latin typeface="Rockwell Regular"/>
              </a:rPr>
              <a:t>dit</a:t>
            </a:r>
            <a:r>
              <a:rPr lang="en-US" sz="2000" dirty="0">
                <a:latin typeface="Rockwell Regular"/>
              </a:rPr>
              <a:t> “dripping” of “Pouring”</a:t>
            </a:r>
            <a:endParaRPr lang="nl-NL" sz="2000" dirty="0">
              <a:solidFill>
                <a:srgbClr val="FFFFFF"/>
              </a:solidFill>
              <a:latin typeface="Rockwell Regular"/>
            </a:endParaRPr>
          </a:p>
        </p:txBody>
      </p:sp>
      <p:pic>
        <p:nvPicPr>
          <p:cNvPr id="5128" name="Picture 8" descr="D:\school\afbeeldingen\massa\pollock-atwork.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9313" y="3999307"/>
            <a:ext cx="1761736" cy="2607419"/>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3" name="Afbeelding 2" descr="jackson-pollock-pain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5159" y="3999307"/>
            <a:ext cx="4063836" cy="2529738"/>
          </a:xfrm>
          <a:prstGeom prst="rect">
            <a:avLst/>
          </a:prstGeom>
        </p:spPr>
      </p:pic>
      <p:sp>
        <p:nvSpPr>
          <p:cNvPr id="8" name="Rectangle 2">
            <a:extLst>
              <a:ext uri="{FF2B5EF4-FFF2-40B4-BE49-F238E27FC236}">
                <a16:creationId xmlns:a16="http://schemas.microsoft.com/office/drawing/2014/main" id="{BE1E1940-F330-5D4C-9074-0CB0E116D0A8}"/>
              </a:ext>
            </a:extLst>
          </p:cNvPr>
          <p:cNvSpPr txBox="1">
            <a:spLocks noChangeArrowheads="1"/>
          </p:cNvSpPr>
          <p:nvPr/>
        </p:nvSpPr>
        <p:spPr>
          <a:xfrm>
            <a:off x="428625" y="317727"/>
            <a:ext cx="8229600" cy="1143000"/>
          </a:xfrm>
          <a:prstGeom prst="rect">
            <a:avLst/>
          </a:prstGeom>
        </p:spPr>
        <p:txBody>
          <a:bodyPr/>
          <a:lstStyle>
            <a:lvl1pPr algn="l" defTabSz="914400" rtl="0" eaLnBrk="1" latinLnBrk="0" hangingPunct="1">
              <a:lnSpc>
                <a:spcPct val="90000"/>
              </a:lnSpc>
              <a:spcBef>
                <a:spcPct val="0"/>
              </a:spcBef>
              <a:buNone/>
              <a:defRPr sz="4200" b="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b="1" dirty="0"/>
              <a:t>1.1. ACTION PAINTING</a:t>
            </a:r>
          </a:p>
        </p:txBody>
      </p:sp>
      <p:sp>
        <p:nvSpPr>
          <p:cNvPr id="9" name="Text Box 1027">
            <a:extLst>
              <a:ext uri="{FF2B5EF4-FFF2-40B4-BE49-F238E27FC236}">
                <a16:creationId xmlns:a16="http://schemas.microsoft.com/office/drawing/2014/main" id="{9E2EB243-F335-6C4C-B556-B064E534382E}"/>
              </a:ext>
            </a:extLst>
          </p:cNvPr>
          <p:cNvSpPr txBox="1">
            <a:spLocks noChangeArrowheads="1"/>
          </p:cNvSpPr>
          <p:nvPr/>
        </p:nvSpPr>
        <p:spPr bwMode="auto">
          <a:xfrm>
            <a:off x="2171887" y="4590053"/>
            <a:ext cx="1860330"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cmpd="dbl">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dirty="0">
                <a:latin typeface="Rockwell Regular"/>
              </a:rPr>
              <a:t>“</a:t>
            </a:r>
            <a:r>
              <a:rPr lang="en-US" altLang="ja-JP" sz="1600" dirty="0" err="1">
                <a:latin typeface="Rockwell Regular"/>
              </a:rPr>
              <a:t>Als</a:t>
            </a:r>
            <a:r>
              <a:rPr lang="en-US" altLang="ja-JP" sz="1600" dirty="0">
                <a:latin typeface="Rockwell Regular"/>
              </a:rPr>
              <a:t> </a:t>
            </a:r>
            <a:r>
              <a:rPr lang="en-US" altLang="ja-JP" sz="1600" dirty="0" err="1">
                <a:latin typeface="Rockwell Regular"/>
              </a:rPr>
              <a:t>ik</a:t>
            </a:r>
            <a:r>
              <a:rPr lang="en-US" altLang="ja-JP" sz="1600" dirty="0">
                <a:latin typeface="Rockwell Regular"/>
              </a:rPr>
              <a:t> in het </a:t>
            </a:r>
            <a:r>
              <a:rPr lang="en-US" altLang="ja-JP" sz="1600" dirty="0" err="1">
                <a:latin typeface="Rockwell Regular"/>
              </a:rPr>
              <a:t>schilderij</a:t>
            </a:r>
            <a:r>
              <a:rPr lang="en-US" altLang="ja-JP" sz="1600" dirty="0">
                <a:latin typeface="Rockwell Regular"/>
              </a:rPr>
              <a:t> ben, ben </a:t>
            </a:r>
            <a:r>
              <a:rPr lang="en-US" altLang="ja-JP" sz="1600" dirty="0" err="1">
                <a:latin typeface="Rockwell Regular"/>
              </a:rPr>
              <a:t>ik</a:t>
            </a:r>
            <a:r>
              <a:rPr lang="en-US" altLang="ja-JP" sz="1600" dirty="0">
                <a:latin typeface="Rockwell Regular"/>
              </a:rPr>
              <a:t> </a:t>
            </a:r>
            <a:r>
              <a:rPr lang="en-US" altLang="ja-JP" sz="1600" dirty="0" err="1">
                <a:latin typeface="Rockwell Regular"/>
              </a:rPr>
              <a:t>er</a:t>
            </a:r>
            <a:r>
              <a:rPr lang="en-US" altLang="ja-JP" sz="1600" dirty="0">
                <a:latin typeface="Rockwell Regular"/>
              </a:rPr>
              <a:t> </a:t>
            </a:r>
            <a:r>
              <a:rPr lang="en-US" altLang="ja-JP" sz="1600" dirty="0" err="1">
                <a:latin typeface="Rockwell Regular"/>
              </a:rPr>
              <a:t>mij</a:t>
            </a:r>
            <a:r>
              <a:rPr lang="en-US" altLang="ja-JP" sz="1600" dirty="0">
                <a:latin typeface="Rockwell Regular"/>
              </a:rPr>
              <a:t> </a:t>
            </a:r>
            <a:r>
              <a:rPr lang="en-US" altLang="ja-JP" sz="1600" dirty="0" err="1">
                <a:latin typeface="Rockwell Regular"/>
              </a:rPr>
              <a:t>niet</a:t>
            </a:r>
            <a:r>
              <a:rPr lang="en-US" altLang="ja-JP" sz="1600" dirty="0">
                <a:latin typeface="Rockwell Regular"/>
              </a:rPr>
              <a:t> van </a:t>
            </a:r>
            <a:r>
              <a:rPr lang="en-US" altLang="ja-JP" sz="1600" dirty="0" err="1">
                <a:latin typeface="Rockwell Regular"/>
              </a:rPr>
              <a:t>bewust</a:t>
            </a:r>
            <a:r>
              <a:rPr lang="en-US" altLang="ja-JP" sz="1600" dirty="0">
                <a:latin typeface="Rockwell Regular"/>
              </a:rPr>
              <a:t> wat </a:t>
            </a:r>
            <a:r>
              <a:rPr lang="en-US" altLang="ja-JP" sz="1600" dirty="0" err="1">
                <a:latin typeface="Rockwell Regular"/>
              </a:rPr>
              <a:t>ik</a:t>
            </a:r>
            <a:r>
              <a:rPr lang="en-US" altLang="ja-JP" sz="1600" dirty="0">
                <a:latin typeface="Rockwell Regular"/>
              </a:rPr>
              <a:t> </a:t>
            </a:r>
            <a:r>
              <a:rPr lang="en-US" altLang="ja-JP" sz="1600" dirty="0" err="1">
                <a:latin typeface="Rockwell Regular"/>
              </a:rPr>
              <a:t>aan</a:t>
            </a:r>
            <a:r>
              <a:rPr lang="en-US" altLang="ja-JP" sz="1600" dirty="0">
                <a:latin typeface="Rockwell Regular"/>
              </a:rPr>
              <a:t> het </a:t>
            </a:r>
            <a:r>
              <a:rPr lang="en-US" altLang="ja-JP" sz="1600" dirty="0" err="1">
                <a:latin typeface="Rockwell Regular"/>
              </a:rPr>
              <a:t>doen</a:t>
            </a:r>
            <a:r>
              <a:rPr lang="en-US" altLang="ja-JP" sz="1600" dirty="0">
                <a:latin typeface="Rockwell Regular"/>
              </a:rPr>
              <a:t> ben</a:t>
            </a:r>
            <a:r>
              <a:rPr lang="en-US" sz="1600" dirty="0">
                <a:latin typeface="Rockwell Regular"/>
              </a:rPr>
              <a:t>”</a:t>
            </a:r>
            <a:r>
              <a:rPr lang="en-US" altLang="ja-JP" sz="1600" dirty="0">
                <a:latin typeface="Rockwell Regular"/>
              </a:rPr>
              <a:t>.</a:t>
            </a:r>
          </a:p>
          <a:p>
            <a:pPr algn="ctr" eaLnBrk="1" hangingPunct="1">
              <a:spcBef>
                <a:spcPct val="50000"/>
              </a:spcBef>
            </a:pPr>
            <a:r>
              <a:rPr lang="en-US" sz="1600" dirty="0">
                <a:solidFill>
                  <a:srgbClr val="FFCC00"/>
                </a:solidFill>
                <a:latin typeface="Rockwell Regular"/>
              </a:rPr>
              <a:t>	</a:t>
            </a:r>
            <a:endParaRPr lang="nl-NL" sz="1600" dirty="0">
              <a:solidFill>
                <a:srgbClr val="FFCC00"/>
              </a:solidFill>
              <a:latin typeface="Rockwell Regular"/>
            </a:endParaRPr>
          </a:p>
        </p:txBody>
      </p:sp>
    </p:spTree>
    <p:extLst>
      <p:ext uri="{BB962C8B-B14F-4D97-AF65-F5344CB8AC3E}">
        <p14:creationId xmlns:p14="http://schemas.microsoft.com/office/powerpoint/2010/main" val="4013380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57200" y="2493580"/>
            <a:ext cx="5347284" cy="2940800"/>
          </a:xfrm>
          <a:prstGeom prst="rect">
            <a:avLst/>
          </a:prstGeom>
          <a:noFill/>
          <a:ln>
            <a:noFill/>
          </a:ln>
        </p:spPr>
      </p:pic>
      <p:pic>
        <p:nvPicPr>
          <p:cNvPr id="4" name="Picture 4" descr="D:\school\afbeeldingen\massa\kooning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56884" y="3848303"/>
            <a:ext cx="2574523" cy="2725473"/>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6" name="Rechthoek 5"/>
          <p:cNvSpPr/>
          <p:nvPr/>
        </p:nvSpPr>
        <p:spPr>
          <a:xfrm>
            <a:off x="457200" y="5800306"/>
            <a:ext cx="5347284" cy="646331"/>
          </a:xfrm>
          <a:prstGeom prst="rect">
            <a:avLst/>
          </a:prstGeom>
        </p:spPr>
        <p:txBody>
          <a:bodyPr wrap="square">
            <a:spAutoFit/>
          </a:bodyPr>
          <a:lstStyle/>
          <a:p>
            <a:r>
              <a:rPr lang="nl-NL" dirty="0">
                <a:latin typeface="Rockwell Regular"/>
                <a:ea typeface="ＭＳ Ｐゴシック" charset="0"/>
                <a:cs typeface="ＭＳ Ｐゴシック" charset="0"/>
                <a:hlinkClick r:id="rId4"/>
              </a:rPr>
              <a:t>De Kooning aan het werk: http://www.youtube.com/watch?v=9iK5bq_BrHw</a:t>
            </a:r>
            <a:r>
              <a:rPr lang="nl-NL" dirty="0">
                <a:latin typeface="Rockwell Regular"/>
                <a:ea typeface="ＭＳ Ｐゴシック" charset="0"/>
                <a:cs typeface="ＭＳ Ｐゴシック" charset="0"/>
              </a:rPr>
              <a:t> </a:t>
            </a:r>
          </a:p>
        </p:txBody>
      </p:sp>
      <p:pic>
        <p:nvPicPr>
          <p:cNvPr id="8"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956884" y="1600201"/>
            <a:ext cx="1616304" cy="2099454"/>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10" name="Rectangle 2">
            <a:extLst>
              <a:ext uri="{FF2B5EF4-FFF2-40B4-BE49-F238E27FC236}">
                <a16:creationId xmlns:a16="http://schemas.microsoft.com/office/drawing/2014/main" id="{803A444D-1F2B-2A44-98DA-5D02FCEE4D9C}"/>
              </a:ext>
            </a:extLst>
          </p:cNvPr>
          <p:cNvSpPr txBox="1">
            <a:spLocks noChangeArrowheads="1"/>
          </p:cNvSpPr>
          <p:nvPr/>
        </p:nvSpPr>
        <p:spPr>
          <a:xfrm>
            <a:off x="428625" y="317727"/>
            <a:ext cx="8229600" cy="1143000"/>
          </a:xfrm>
          <a:prstGeom prst="rect">
            <a:avLst/>
          </a:prstGeom>
        </p:spPr>
        <p:txBody>
          <a:bodyPr/>
          <a:lstStyle>
            <a:lvl1pPr algn="l" defTabSz="914400" rtl="0" eaLnBrk="1" latinLnBrk="0" hangingPunct="1">
              <a:lnSpc>
                <a:spcPct val="90000"/>
              </a:lnSpc>
              <a:spcBef>
                <a:spcPct val="0"/>
              </a:spcBef>
              <a:buNone/>
              <a:defRPr sz="4200" b="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b="1" dirty="0"/>
              <a:t>1.1. ACTION PAINTING</a:t>
            </a:r>
          </a:p>
        </p:txBody>
      </p:sp>
      <p:sp>
        <p:nvSpPr>
          <p:cNvPr id="11" name="Text Box 3">
            <a:extLst>
              <a:ext uri="{FF2B5EF4-FFF2-40B4-BE49-F238E27FC236}">
                <a16:creationId xmlns:a16="http://schemas.microsoft.com/office/drawing/2014/main" id="{A369176C-E2DA-584F-9CBD-94863803679A}"/>
              </a:ext>
            </a:extLst>
          </p:cNvPr>
          <p:cNvSpPr txBox="1">
            <a:spLocks noChangeArrowheads="1"/>
          </p:cNvSpPr>
          <p:nvPr/>
        </p:nvSpPr>
        <p:spPr bwMode="auto">
          <a:xfrm>
            <a:off x="457200" y="1460727"/>
            <a:ext cx="452727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nl-NL" sz="2000" u="sng" dirty="0">
                <a:solidFill>
                  <a:srgbClr val="C00000"/>
                </a:solidFill>
                <a:latin typeface="Rockwell Regular"/>
              </a:rPr>
              <a:t>Willem de </a:t>
            </a:r>
            <a:r>
              <a:rPr lang="nl-NL" sz="2000" u="sng" dirty="0" err="1">
                <a:solidFill>
                  <a:srgbClr val="C00000"/>
                </a:solidFill>
                <a:latin typeface="Rockwell Regular"/>
              </a:rPr>
              <a:t>Koonoing</a:t>
            </a:r>
            <a:endParaRPr lang="nl-NL" sz="2000" i="1" dirty="0">
              <a:solidFill>
                <a:srgbClr val="FFFFFF"/>
              </a:solidFill>
              <a:latin typeface="Rockwell Regular"/>
            </a:endParaRPr>
          </a:p>
        </p:txBody>
      </p:sp>
    </p:spTree>
    <p:extLst>
      <p:ext uri="{BB962C8B-B14F-4D97-AF65-F5344CB8AC3E}">
        <p14:creationId xmlns:p14="http://schemas.microsoft.com/office/powerpoint/2010/main" val="1953859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9" descr="D:\school\afbeeldingen\massa\pollock.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91629" y="3716029"/>
            <a:ext cx="5820095" cy="29502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428625" y="1660361"/>
            <a:ext cx="5244042" cy="2031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u="sng" dirty="0" err="1">
                <a:solidFill>
                  <a:srgbClr val="C00000"/>
                </a:solidFill>
                <a:latin typeface="Rockwell Regular"/>
                <a:cs typeface="Arial"/>
              </a:rPr>
              <a:t>Kenmerken</a:t>
            </a:r>
            <a:endParaRPr lang="en-US" u="sng" dirty="0">
              <a:solidFill>
                <a:srgbClr val="C00000"/>
              </a:solidFill>
              <a:latin typeface="Rockwell Regular"/>
              <a:cs typeface="Arial"/>
            </a:endParaRPr>
          </a:p>
          <a:p>
            <a:pPr marL="285750" indent="-285750">
              <a:buFont typeface="Arial" panose="020B0604020202020204" pitchFamily="34" charset="0"/>
              <a:buChar char="•"/>
            </a:pPr>
            <a:r>
              <a:rPr lang="en-US" dirty="0">
                <a:latin typeface="Rockwell Regular"/>
                <a:cs typeface="Arial"/>
              </a:rPr>
              <a:t>Abstract</a:t>
            </a:r>
          </a:p>
          <a:p>
            <a:pPr marL="285750" indent="-285750">
              <a:buFont typeface="Arial" panose="020B0604020202020204" pitchFamily="34" charset="0"/>
              <a:buChar char="•"/>
            </a:pPr>
            <a:r>
              <a:rPr lang="en-US" dirty="0" err="1">
                <a:latin typeface="Rockwell Regular"/>
                <a:cs typeface="Arial"/>
              </a:rPr>
              <a:t>Expressionistisch</a:t>
            </a:r>
            <a:r>
              <a:rPr lang="en-US" dirty="0">
                <a:latin typeface="Rockwell Regular"/>
                <a:cs typeface="Arial"/>
              </a:rPr>
              <a:t>:</a:t>
            </a:r>
          </a:p>
          <a:p>
            <a:r>
              <a:rPr lang="en-US" dirty="0">
                <a:latin typeface="Rockwell Regular"/>
                <a:cs typeface="Arial"/>
              </a:rPr>
              <a:t>	</a:t>
            </a:r>
            <a:r>
              <a:rPr lang="en-US" dirty="0" err="1">
                <a:latin typeface="Rockwell Regular"/>
                <a:cs typeface="Arial"/>
              </a:rPr>
              <a:t>heftig</a:t>
            </a:r>
            <a:r>
              <a:rPr lang="en-US" dirty="0">
                <a:latin typeface="Rockwell Regular"/>
                <a:cs typeface="Arial"/>
              </a:rPr>
              <a:t> </a:t>
            </a:r>
            <a:r>
              <a:rPr lang="en-US" dirty="0" err="1">
                <a:latin typeface="Rockwell Regular"/>
                <a:cs typeface="Arial"/>
              </a:rPr>
              <a:t>kleurgebruik</a:t>
            </a:r>
            <a:endParaRPr lang="en-US" dirty="0">
              <a:latin typeface="Rockwell Regular"/>
              <a:cs typeface="Arial"/>
            </a:endParaRPr>
          </a:p>
          <a:p>
            <a:r>
              <a:rPr lang="en-US" dirty="0">
                <a:latin typeface="Rockwell Regular"/>
                <a:cs typeface="Arial"/>
              </a:rPr>
              <a:t>	</a:t>
            </a:r>
            <a:r>
              <a:rPr lang="en-US" dirty="0" err="1">
                <a:latin typeface="Rockwell Regular"/>
                <a:cs typeface="Arial"/>
              </a:rPr>
              <a:t>grote</a:t>
            </a:r>
            <a:r>
              <a:rPr lang="en-US" dirty="0">
                <a:latin typeface="Rockwell Regular"/>
                <a:cs typeface="Arial"/>
              </a:rPr>
              <a:t> </a:t>
            </a:r>
            <a:r>
              <a:rPr lang="en-US" dirty="0" err="1">
                <a:latin typeface="Rockwell Regular"/>
                <a:cs typeface="Arial"/>
              </a:rPr>
              <a:t>contrasten</a:t>
            </a:r>
            <a:endParaRPr lang="en-US" dirty="0">
              <a:latin typeface="Rockwell Regular"/>
              <a:cs typeface="Arial"/>
            </a:endParaRPr>
          </a:p>
          <a:p>
            <a:r>
              <a:rPr lang="en-US" dirty="0">
                <a:latin typeface="Rockwell Regular"/>
                <a:cs typeface="Arial"/>
              </a:rPr>
              <a:t>	grove </a:t>
            </a:r>
            <a:r>
              <a:rPr lang="en-US" dirty="0" err="1">
                <a:latin typeface="Rockwell Regular"/>
                <a:cs typeface="Arial"/>
              </a:rPr>
              <a:t>penseelstreken</a:t>
            </a:r>
            <a:endParaRPr lang="en-US" dirty="0">
              <a:latin typeface="Rockwell Regular"/>
              <a:cs typeface="Arial"/>
            </a:endParaRPr>
          </a:p>
          <a:p>
            <a:pPr marL="285750" indent="-285750">
              <a:buFont typeface="Arial" panose="020B0604020202020204" pitchFamily="34" charset="0"/>
              <a:buChar char="•"/>
            </a:pPr>
            <a:r>
              <a:rPr lang="en-US" dirty="0">
                <a:latin typeface="Rockwell Regular"/>
                <a:cs typeface="Arial"/>
              </a:rPr>
              <a:t>Grote </a:t>
            </a:r>
            <a:r>
              <a:rPr lang="en-US" dirty="0" err="1">
                <a:latin typeface="Rockwell Regular"/>
                <a:cs typeface="Arial"/>
              </a:rPr>
              <a:t>formaten</a:t>
            </a:r>
            <a:endParaRPr lang="nl-NL" dirty="0">
              <a:latin typeface="Rockwell Regular"/>
              <a:cs typeface="Arial"/>
            </a:endParaRPr>
          </a:p>
        </p:txBody>
      </p:sp>
      <p:pic>
        <p:nvPicPr>
          <p:cNvPr id="7" name="Picture 3" descr="2732_001-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25620" y="1749778"/>
            <a:ext cx="4332605" cy="15754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6BFB2A29-41DD-E74F-9053-195C941265F9}"/>
              </a:ext>
            </a:extLst>
          </p:cNvPr>
          <p:cNvSpPr txBox="1">
            <a:spLocks noChangeArrowheads="1"/>
          </p:cNvSpPr>
          <p:nvPr/>
        </p:nvSpPr>
        <p:spPr>
          <a:xfrm>
            <a:off x="428625" y="522036"/>
            <a:ext cx="8229600" cy="1143000"/>
          </a:xfrm>
          <a:prstGeom prst="rect">
            <a:avLst/>
          </a:prstGeom>
        </p:spPr>
        <p:txBody>
          <a:bodyPr/>
          <a:lstStyle>
            <a:lvl1pPr algn="l" defTabSz="914400" rtl="0" eaLnBrk="1" latinLnBrk="0" hangingPunct="1">
              <a:lnSpc>
                <a:spcPct val="90000"/>
              </a:lnSpc>
              <a:spcBef>
                <a:spcPct val="0"/>
              </a:spcBef>
              <a:buNone/>
              <a:defRPr sz="4200" b="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b="1" dirty="0"/>
              <a:t>1.1. ACTION PAINTING</a:t>
            </a:r>
          </a:p>
        </p:txBody>
      </p:sp>
    </p:spTree>
    <p:extLst>
      <p:ext uri="{BB962C8B-B14F-4D97-AF65-F5344CB8AC3E}">
        <p14:creationId xmlns:p14="http://schemas.microsoft.com/office/powerpoint/2010/main" val="385779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school\afbeeldingen\massa\rothko.portre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2224" y="1236132"/>
            <a:ext cx="2467510" cy="3646311"/>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6" descr="D:\school\afbeeldingen\massa\rothko.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66157" y="1236133"/>
            <a:ext cx="2942560" cy="3646311"/>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8" descr="D:\school\afbeeldingen\massa\rothko-untitled195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86745" y="1236133"/>
            <a:ext cx="2471480" cy="364631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hthoek 2"/>
          <p:cNvSpPr/>
          <p:nvPr/>
        </p:nvSpPr>
        <p:spPr>
          <a:xfrm>
            <a:off x="2966157" y="5304555"/>
            <a:ext cx="5692068" cy="1477328"/>
          </a:xfrm>
          <a:prstGeom prst="rect">
            <a:avLst/>
          </a:prstGeom>
        </p:spPr>
        <p:txBody>
          <a:bodyPr wrap="square">
            <a:spAutoFit/>
          </a:bodyPr>
          <a:lstStyle/>
          <a:p>
            <a:r>
              <a:rPr lang="nl-NL" dirty="0"/>
              <a:t>De emotionele waarde van kleur staat centraal; schilderijen moesten emotie opwekken. </a:t>
            </a:r>
          </a:p>
          <a:p>
            <a:endParaRPr lang="nl-NL" dirty="0"/>
          </a:p>
          <a:p>
            <a:r>
              <a:rPr lang="nl-NL" dirty="0"/>
              <a:t>Kleuren werden laag voor laag voor laag aangebracht: illusie van diepte</a:t>
            </a:r>
          </a:p>
        </p:txBody>
      </p:sp>
      <p:sp>
        <p:nvSpPr>
          <p:cNvPr id="8" name="Rectangle 2">
            <a:extLst>
              <a:ext uri="{FF2B5EF4-FFF2-40B4-BE49-F238E27FC236}">
                <a16:creationId xmlns:a16="http://schemas.microsoft.com/office/drawing/2014/main" id="{1AF87112-205F-FB47-BD64-1A7B1605A55A}"/>
              </a:ext>
            </a:extLst>
          </p:cNvPr>
          <p:cNvSpPr txBox="1">
            <a:spLocks noChangeArrowheads="1"/>
          </p:cNvSpPr>
          <p:nvPr/>
        </p:nvSpPr>
        <p:spPr>
          <a:xfrm>
            <a:off x="428625" y="353871"/>
            <a:ext cx="8229600" cy="1143000"/>
          </a:xfrm>
          <a:prstGeom prst="rect">
            <a:avLst/>
          </a:prstGeom>
        </p:spPr>
        <p:txBody>
          <a:bodyPr/>
          <a:lstStyle>
            <a:lvl1pPr algn="l" defTabSz="914400" rtl="0" eaLnBrk="1" latinLnBrk="0" hangingPunct="1">
              <a:lnSpc>
                <a:spcPct val="90000"/>
              </a:lnSpc>
              <a:spcBef>
                <a:spcPct val="0"/>
              </a:spcBef>
              <a:buNone/>
              <a:defRPr sz="4200" b="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b="1" dirty="0"/>
              <a:t>1.2. COLORFIELD PAINTING</a:t>
            </a:r>
          </a:p>
        </p:txBody>
      </p:sp>
      <p:sp>
        <p:nvSpPr>
          <p:cNvPr id="11" name="Tekstvak 10">
            <a:extLst>
              <a:ext uri="{FF2B5EF4-FFF2-40B4-BE49-F238E27FC236}">
                <a16:creationId xmlns:a16="http://schemas.microsoft.com/office/drawing/2014/main" id="{1A8A9271-FD00-B645-BF8E-99EC166B5DBD}"/>
              </a:ext>
            </a:extLst>
          </p:cNvPr>
          <p:cNvSpPr txBox="1"/>
          <p:nvPr/>
        </p:nvSpPr>
        <p:spPr>
          <a:xfrm>
            <a:off x="2966157" y="4935223"/>
            <a:ext cx="2683933" cy="369332"/>
          </a:xfrm>
          <a:prstGeom prst="rect">
            <a:avLst/>
          </a:prstGeom>
          <a:noFill/>
        </p:spPr>
        <p:txBody>
          <a:bodyPr wrap="square" rtlCol="0">
            <a:spAutoFit/>
          </a:bodyPr>
          <a:lstStyle/>
          <a:p>
            <a:r>
              <a:rPr lang="nl-NL" dirty="0">
                <a:solidFill>
                  <a:srgbClr val="C00000"/>
                </a:solidFill>
              </a:rPr>
              <a:t>Marc </a:t>
            </a:r>
            <a:r>
              <a:rPr lang="nl-NL" dirty="0" err="1">
                <a:solidFill>
                  <a:srgbClr val="C00000"/>
                </a:solidFill>
              </a:rPr>
              <a:t>Rothko</a:t>
            </a:r>
            <a:endParaRPr lang="nl-NL" dirty="0">
              <a:solidFill>
                <a:srgbClr val="C00000"/>
              </a:solidFill>
            </a:endParaRPr>
          </a:p>
        </p:txBody>
      </p:sp>
      <p:sp>
        <p:nvSpPr>
          <p:cNvPr id="4" name="Rechthoek 3">
            <a:extLst>
              <a:ext uri="{FF2B5EF4-FFF2-40B4-BE49-F238E27FC236}">
                <a16:creationId xmlns:a16="http://schemas.microsoft.com/office/drawing/2014/main" id="{0B554C98-ED7B-8C41-BA09-DA031D95233F}"/>
              </a:ext>
            </a:extLst>
          </p:cNvPr>
          <p:cNvSpPr/>
          <p:nvPr/>
        </p:nvSpPr>
        <p:spPr>
          <a:xfrm>
            <a:off x="282224" y="5027556"/>
            <a:ext cx="2416818" cy="1754326"/>
          </a:xfrm>
          <a:prstGeom prst="rect">
            <a:avLst/>
          </a:prstGeom>
        </p:spPr>
        <p:txBody>
          <a:bodyPr wrap="square">
            <a:spAutoFit/>
          </a:bodyPr>
          <a:lstStyle/>
          <a:p>
            <a:r>
              <a:rPr lang="nl-NL" sz="1200" i="1" dirty="0"/>
              <a:t>“Als je een klein schilderij schildert, plaats je jezelf buiten je eigen ervaring, alsof je een ervaring als een stereobeeld of door een verkleinglas bekijkt. Maar als je grote schilderijen schildert, zit je er middenin. Dan ben je geen heer en meester meer,”</a:t>
            </a:r>
            <a:endParaRPr lang="nl-NL" sz="1200" dirty="0"/>
          </a:p>
        </p:txBody>
      </p:sp>
    </p:spTree>
    <p:extLst>
      <p:ext uri="{BB962C8B-B14F-4D97-AF65-F5344CB8AC3E}">
        <p14:creationId xmlns:p14="http://schemas.microsoft.com/office/powerpoint/2010/main" val="209084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heckerboard(across)">
                                      <p:cBhvr>
                                        <p:cTn id="11"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3" descr="D:\school\afbeeldingen\massa\newma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8418" y="1524876"/>
            <a:ext cx="3425158" cy="2266244"/>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12" descr="D:\school\afbeeldingen\massa\newman_ornamentVI.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49110" y="1346200"/>
            <a:ext cx="4724400" cy="3969977"/>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DAAADE55-F0FA-E54F-BCCC-D508BC9699AC}"/>
              </a:ext>
            </a:extLst>
          </p:cNvPr>
          <p:cNvSpPr txBox="1">
            <a:spLocks noChangeArrowheads="1"/>
          </p:cNvSpPr>
          <p:nvPr/>
        </p:nvSpPr>
        <p:spPr>
          <a:xfrm>
            <a:off x="428625" y="522036"/>
            <a:ext cx="8229600" cy="1143000"/>
          </a:xfrm>
          <a:prstGeom prst="rect">
            <a:avLst/>
          </a:prstGeom>
        </p:spPr>
        <p:txBody>
          <a:bodyPr/>
          <a:lstStyle>
            <a:lvl1pPr algn="l" defTabSz="914400" rtl="0" eaLnBrk="1" latinLnBrk="0" hangingPunct="1">
              <a:lnSpc>
                <a:spcPct val="90000"/>
              </a:lnSpc>
              <a:spcBef>
                <a:spcPct val="0"/>
              </a:spcBef>
              <a:buNone/>
              <a:defRPr sz="4200" b="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b="1" dirty="0"/>
              <a:t>1.2. COLORFIELD PAINTING</a:t>
            </a:r>
          </a:p>
        </p:txBody>
      </p:sp>
      <p:sp>
        <p:nvSpPr>
          <p:cNvPr id="9" name="Tekstvak 8">
            <a:extLst>
              <a:ext uri="{FF2B5EF4-FFF2-40B4-BE49-F238E27FC236}">
                <a16:creationId xmlns:a16="http://schemas.microsoft.com/office/drawing/2014/main" id="{C66BED4C-1BD6-3E4F-8C1E-2F45CE91D5F2}"/>
              </a:ext>
            </a:extLst>
          </p:cNvPr>
          <p:cNvSpPr txBox="1"/>
          <p:nvPr/>
        </p:nvSpPr>
        <p:spPr>
          <a:xfrm>
            <a:off x="111558" y="3885016"/>
            <a:ext cx="3766759" cy="2554545"/>
          </a:xfrm>
          <a:prstGeom prst="rect">
            <a:avLst/>
          </a:prstGeom>
          <a:noFill/>
        </p:spPr>
        <p:txBody>
          <a:bodyPr wrap="square" rtlCol="0">
            <a:spAutoFit/>
          </a:bodyPr>
          <a:lstStyle/>
          <a:p>
            <a:r>
              <a:rPr lang="nl-NL" sz="1600" dirty="0" err="1">
                <a:solidFill>
                  <a:srgbClr val="C00000"/>
                </a:solidFill>
              </a:rPr>
              <a:t>Barnett</a:t>
            </a:r>
            <a:r>
              <a:rPr lang="nl-NL" sz="1600" dirty="0">
                <a:solidFill>
                  <a:srgbClr val="C00000"/>
                </a:solidFill>
              </a:rPr>
              <a:t> </a:t>
            </a:r>
            <a:r>
              <a:rPr lang="nl-NL" sz="1600" dirty="0" err="1">
                <a:solidFill>
                  <a:srgbClr val="C00000"/>
                </a:solidFill>
              </a:rPr>
              <a:t>Newman</a:t>
            </a:r>
            <a:r>
              <a:rPr lang="nl-NL" sz="1600" dirty="0">
                <a:solidFill>
                  <a:srgbClr val="C00000"/>
                </a:solidFill>
              </a:rPr>
              <a:t> </a:t>
            </a:r>
          </a:p>
          <a:p>
            <a:endParaRPr lang="nl-NL" sz="1600" dirty="0"/>
          </a:p>
          <a:p>
            <a:r>
              <a:rPr lang="nl-NL" sz="1600" dirty="0"/>
              <a:t>De kijker moest, staande voor zijn werk, zich bewust worden van zichzelf en zijn plek in het universum. Hij schilderde enorme kleurvlakken, waar de beschouwer automatisch deel van zou gaan uitmaken als hij maar dicht genoeg op het werk ging staan.</a:t>
            </a:r>
            <a:endParaRPr lang="nl-NL" sz="1600" dirty="0">
              <a:solidFill>
                <a:srgbClr val="C00000"/>
              </a:solidFill>
            </a:endParaRPr>
          </a:p>
        </p:txBody>
      </p:sp>
      <p:sp>
        <p:nvSpPr>
          <p:cNvPr id="2" name="Rechthoek 1">
            <a:extLst>
              <a:ext uri="{FF2B5EF4-FFF2-40B4-BE49-F238E27FC236}">
                <a16:creationId xmlns:a16="http://schemas.microsoft.com/office/drawing/2014/main" id="{CDCD6FF1-D404-694B-9F03-4AB7B39619E1}"/>
              </a:ext>
            </a:extLst>
          </p:cNvPr>
          <p:cNvSpPr/>
          <p:nvPr/>
        </p:nvSpPr>
        <p:spPr>
          <a:xfrm>
            <a:off x="4049110" y="5575766"/>
            <a:ext cx="4572000" cy="923330"/>
          </a:xfrm>
          <a:prstGeom prst="rect">
            <a:avLst/>
          </a:prstGeom>
        </p:spPr>
        <p:txBody>
          <a:bodyPr>
            <a:spAutoFit/>
          </a:bodyPr>
          <a:lstStyle/>
          <a:p>
            <a:r>
              <a:rPr lang="nl-NL" i="1" dirty="0"/>
              <a:t>1951: 'De grote schilderijen op deze tentoonstelling moeten van dichtbij worden bekeken'</a:t>
            </a:r>
          </a:p>
        </p:txBody>
      </p:sp>
    </p:spTree>
    <p:extLst>
      <p:ext uri="{BB962C8B-B14F-4D97-AF65-F5344CB8AC3E}">
        <p14:creationId xmlns:p14="http://schemas.microsoft.com/office/powerpoint/2010/main" val="408876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uttype">
  <a:themeElements>
    <a:clrScheme name="Hout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out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out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{319023FB-19E0-A24C-9762-0817DE1BC025}tf10001070</Template>
  <TotalTime>851</TotalTime>
  <Words>1512</Words>
  <Application>Microsoft Macintosh PowerPoint</Application>
  <PresentationFormat>Diavoorstelling (4:3)</PresentationFormat>
  <Paragraphs>218</Paragraphs>
  <Slides>27</Slides>
  <Notes>15</Notes>
  <HiddenSlides>0</HiddenSlides>
  <MMClips>0</MMClips>
  <ScaleCrop>false</ScaleCrop>
  <HeadingPairs>
    <vt:vector size="6" baseType="variant">
      <vt:variant>
        <vt:lpstr>Gebruikte lettertypen</vt:lpstr>
      </vt:variant>
      <vt:variant>
        <vt:i4>11</vt:i4>
      </vt:variant>
      <vt:variant>
        <vt:lpstr>Thema</vt:lpstr>
      </vt:variant>
      <vt:variant>
        <vt:i4>1</vt:i4>
      </vt:variant>
      <vt:variant>
        <vt:lpstr>Diatitels</vt:lpstr>
      </vt:variant>
      <vt:variant>
        <vt:i4>27</vt:i4>
      </vt:variant>
    </vt:vector>
  </HeadingPairs>
  <TitlesOfParts>
    <vt:vector size="39" baseType="lpstr">
      <vt:lpstr>ＭＳ Ｐゴシック</vt:lpstr>
      <vt:lpstr>Arial</vt:lpstr>
      <vt:lpstr>Calibri</vt:lpstr>
      <vt:lpstr>HG明朝B</vt:lpstr>
      <vt:lpstr>Rockwell</vt:lpstr>
      <vt:lpstr>Rockwell Condensed</vt:lpstr>
      <vt:lpstr>Rockwell Extra Bold</vt:lpstr>
      <vt:lpstr>Rockwell Regular</vt:lpstr>
      <vt:lpstr>Times New Roman</vt:lpstr>
      <vt:lpstr>Times New Roman (Body)</vt:lpstr>
      <vt:lpstr>Wingdings</vt:lpstr>
      <vt:lpstr>Houttype</vt:lpstr>
      <vt:lpstr>PowerPoint-presentatie</vt:lpstr>
      <vt:lpstr>PowerPoint-presentatie</vt:lpstr>
      <vt:lpstr>1.ABSTRACT EXPRESSIONISME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2.POP ART</vt:lpstr>
      <vt:lpstr>2. Pop art</vt:lpstr>
      <vt:lpstr>PowerPoint-presentatie</vt:lpstr>
      <vt:lpstr>2. Pop art</vt:lpstr>
      <vt:lpstr>PowerPoint-presentatie</vt:lpstr>
      <vt:lpstr>PowerPoint-presentatie</vt:lpstr>
      <vt:lpstr>Warhol gebruikte zonder toestemming beelden uit kranten/tijdschriften van beroemdheden.</vt:lpstr>
      <vt:lpstr>PowerPoint-presentatie</vt:lpstr>
      <vt:lpstr>3. POSTMODERNISME</vt:lpstr>
      <vt:lpstr>PowerPoint-presentatie</vt:lpstr>
      <vt:lpstr>PowerPoint-presentatie</vt:lpstr>
      <vt:lpstr>PowerPoint-presentatie</vt:lpstr>
      <vt:lpstr>PowerPoint-presentatie</vt:lpstr>
      <vt:lpstr>PowerPoint-presentatie</vt:lpstr>
      <vt:lpstr>PowerPoint-presentatie</vt:lpstr>
      <vt:lpstr>Wordt vervolgd in Havo 5</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Gebruiker</dc:creator>
  <cp:lastModifiedBy>mandy habets</cp:lastModifiedBy>
  <cp:revision>48</cp:revision>
  <dcterms:created xsi:type="dcterms:W3CDTF">2013-11-06T18:47:08Z</dcterms:created>
  <dcterms:modified xsi:type="dcterms:W3CDTF">2019-04-09T10:19:55Z</dcterms:modified>
</cp:coreProperties>
</file>